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5" r:id="rId3"/>
    <p:sldId id="257" r:id="rId4"/>
    <p:sldId id="269" r:id="rId5"/>
    <p:sldId id="270" r:id="rId6"/>
    <p:sldId id="272" r:id="rId7"/>
    <p:sldId id="258" r:id="rId8"/>
    <p:sldId id="259" r:id="rId9"/>
    <p:sldId id="260" r:id="rId10"/>
    <p:sldId id="277" r:id="rId11"/>
    <p:sldId id="278" r:id="rId12"/>
    <p:sldId id="262" r:id="rId13"/>
    <p:sldId id="279" r:id="rId14"/>
    <p:sldId id="263" r:id="rId15"/>
    <p:sldId id="264" r:id="rId16"/>
    <p:sldId id="265" r:id="rId17"/>
    <p:sldId id="266" r:id="rId18"/>
    <p:sldId id="267" r:id="rId19"/>
    <p:sldId id="268" r:id="rId20"/>
    <p:sldId id="273" r:id="rId21"/>
    <p:sldId id="274" r:id="rId22"/>
    <p:sldId id="271" r:id="rId23"/>
    <p:sldId id="280" r:id="rId24"/>
    <p:sldId id="27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BEEC"/>
    <a:srgbClr val="FF9900"/>
    <a:srgbClr val="E06E9F"/>
    <a:srgbClr val="C968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8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5/1/2022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5/1/2022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5/1/2022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5/1/2022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5/1/2022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5/1/2022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5/1/2022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5/1/2022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5/1/2022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5/1/2022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5/1/2022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5/1/2022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5/1/2022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5/1/2022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f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jfif"/><Relationship Id="rId1" Type="http://schemas.openxmlformats.org/officeDocument/2006/relationships/slideLayout" Target="../slideLayouts/slideLayout2.xml"/><Relationship Id="rId4" Type="http://schemas.openxmlformats.org/officeDocument/2006/relationships/image" Target="../media/image17.jfif"/></Relationships>
</file>

<file path=ppt/slides/_rels/slide15.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image" Target="../media/image18.jf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f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27.jfif"/><Relationship Id="rId1" Type="http://schemas.openxmlformats.org/officeDocument/2006/relationships/slideLayout" Target="../slideLayouts/slideLayout2.xml"/><Relationship Id="rId4" Type="http://schemas.openxmlformats.org/officeDocument/2006/relationships/image" Target="../media/image29.jfi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fif"/><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fi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fif"/><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03195" y="973347"/>
            <a:ext cx="9498668" cy="3329581"/>
          </a:xfrm>
        </p:spPr>
        <p:txBody>
          <a:bodyPr/>
          <a:lstStyle/>
          <a:p>
            <a:r>
              <a:rPr lang="es-DO" sz="4800" dirty="0"/>
              <a:t>RENDICION DE CUENTAS </a:t>
            </a:r>
            <a:r>
              <a:rPr lang="es-DO" sz="4800" dirty="0" smtClean="0"/>
              <a:t>2021</a:t>
            </a:r>
            <a:r>
              <a:rPr lang="es-ES" dirty="0"/>
              <a:t/>
            </a:r>
            <a:br>
              <a:rPr lang="es-ES" dirty="0"/>
            </a:br>
            <a:endParaRPr lang="es-ES" dirty="0"/>
          </a:p>
        </p:txBody>
      </p:sp>
      <p:sp>
        <p:nvSpPr>
          <p:cNvPr id="3" name="Subtítulo 2"/>
          <p:cNvSpPr>
            <a:spLocks noGrp="1"/>
          </p:cNvSpPr>
          <p:nvPr>
            <p:ph type="subTitle" idx="1"/>
          </p:nvPr>
        </p:nvSpPr>
        <p:spPr>
          <a:xfrm>
            <a:off x="1146328" y="2991712"/>
            <a:ext cx="8825658" cy="861420"/>
          </a:xfrm>
        </p:spPr>
        <p:txBody>
          <a:bodyPr/>
          <a:lstStyle/>
          <a:p>
            <a:r>
              <a:rPr lang="es-DO" dirty="0"/>
              <a:t>DIRECCIÓN EJECUTIVA</a:t>
            </a:r>
            <a:endParaRPr lang="es-ES" dirty="0"/>
          </a:p>
        </p:txBody>
      </p:sp>
    </p:spTree>
    <p:extLst>
      <p:ext uri="{BB962C8B-B14F-4D97-AF65-F5344CB8AC3E}">
        <p14:creationId xmlns:p14="http://schemas.microsoft.com/office/powerpoint/2010/main" val="12558896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DO" dirty="0" smtClean="0"/>
              <a:t>               Gastos Municipales</a:t>
            </a:r>
            <a:br>
              <a:rPr lang="es-DO" dirty="0" smtClean="0"/>
            </a:br>
            <a:r>
              <a:rPr lang="es-DO" dirty="0" smtClean="0"/>
              <a:t>                        Inversión  </a:t>
            </a:r>
            <a:endParaRPr lang="es-DO"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140339564"/>
              </p:ext>
            </p:extLst>
          </p:nvPr>
        </p:nvGraphicFramePr>
        <p:xfrm>
          <a:off x="958467" y="1853252"/>
          <a:ext cx="10179586" cy="4635687"/>
        </p:xfrm>
        <a:graphic>
          <a:graphicData uri="http://schemas.openxmlformats.org/drawingml/2006/table">
            <a:tbl>
              <a:tblPr firstRow="1" firstCol="1" bandRow="1">
                <a:tableStyleId>{5C22544A-7EE6-4342-B048-85BDC9FD1C3A}</a:tableStyleId>
              </a:tblPr>
              <a:tblGrid>
                <a:gridCol w="7878115"/>
                <a:gridCol w="2301471"/>
              </a:tblGrid>
              <a:tr h="434984">
                <a:tc>
                  <a:txBody>
                    <a:bodyPr/>
                    <a:lstStyle/>
                    <a:p>
                      <a:pPr algn="l">
                        <a:lnSpc>
                          <a:spcPct val="115000"/>
                        </a:lnSpc>
                        <a:spcAft>
                          <a:spcPts val="0"/>
                        </a:spcAft>
                      </a:pPr>
                      <a:r>
                        <a:rPr lang="en-US" sz="1800" b="1" dirty="0">
                          <a:solidFill>
                            <a:schemeClr val="bg1"/>
                          </a:solidFill>
                          <a:effectLst/>
                        </a:rPr>
                        <a:t>OBRAS PÚBLICAS MUNICIPALES</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1" dirty="0">
                          <a:solidFill>
                            <a:schemeClr val="bg1"/>
                          </a:solidFill>
                          <a:effectLst/>
                        </a:rPr>
                        <a:t>15,365,718.52</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spcAft>
                          <a:spcPts val="0"/>
                        </a:spcAft>
                      </a:pPr>
                      <a:r>
                        <a:rPr lang="es-DO" sz="1800" b="1" dirty="0">
                          <a:solidFill>
                            <a:schemeClr val="bg1"/>
                          </a:solidFill>
                          <a:effectLst/>
                        </a:rPr>
                        <a:t>EJECUCION DE OBRAS, Reparaciones menores y Combustible</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800" b="1" dirty="0">
                          <a:solidFill>
                            <a:schemeClr val="bg1"/>
                          </a:solidFill>
                          <a:effectLst/>
                        </a:rPr>
                        <a:t>1,492,829.91</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spcAft>
                          <a:spcPts val="0"/>
                        </a:spcAft>
                      </a:pPr>
                      <a:r>
                        <a:rPr lang="es-DO" sz="1800" b="1" dirty="0">
                          <a:solidFill>
                            <a:schemeClr val="bg1"/>
                          </a:solidFill>
                          <a:effectLst/>
                        </a:rPr>
                        <a:t>ENTRADA MUNICIPAL, AMPLIACION DE VIA Y BOULEVARD PARTE SUR</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800" b="1" dirty="0">
                          <a:solidFill>
                            <a:schemeClr val="bg1"/>
                          </a:solidFill>
                          <a:effectLst/>
                        </a:rPr>
                        <a:t>8,306,901.52</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pPr>
                      <a:endParaRPr lang="es-DO" sz="1800" b="1" dirty="0">
                        <a:solidFill>
                          <a:schemeClr val="bg1"/>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s-DO" sz="1800" b="1" dirty="0">
                        <a:solidFill>
                          <a:schemeClr val="bg1"/>
                        </a:solidFill>
                        <a:effectLst/>
                        <a:latin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pPr>
                      <a:endParaRPr lang="es-DO" sz="1800" b="1" dirty="0">
                        <a:solidFill>
                          <a:schemeClr val="bg1"/>
                        </a:solidFill>
                        <a:effectLst/>
                        <a:latin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pPr>
                      <a:endParaRPr lang="es-DO" sz="1800" b="1" dirty="0">
                        <a:solidFill>
                          <a:schemeClr val="bg1"/>
                        </a:solidFill>
                        <a:effectLst/>
                        <a:latin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spcAft>
                          <a:spcPts val="0"/>
                        </a:spcAft>
                      </a:pPr>
                      <a:r>
                        <a:rPr lang="es-DO" sz="1800" b="1" dirty="0">
                          <a:solidFill>
                            <a:schemeClr val="bg1"/>
                          </a:solidFill>
                          <a:effectLst/>
                        </a:rPr>
                        <a:t>CONSTRUCCION DE CONTENES ENTRADA COLOMBIA LA </a:t>
                      </a:r>
                      <a:r>
                        <a:rPr lang="es-DO" sz="1800" b="1" dirty="0" smtClean="0">
                          <a:solidFill>
                            <a:schemeClr val="bg1"/>
                          </a:solidFill>
                          <a:effectLst/>
                        </a:rPr>
                        <a:t>PEÑUELA</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800" b="1" dirty="0">
                          <a:solidFill>
                            <a:schemeClr val="bg1"/>
                          </a:solidFill>
                          <a:effectLst/>
                        </a:rPr>
                        <a:t>954,835.60</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spcAft>
                          <a:spcPts val="0"/>
                        </a:spcAft>
                      </a:pPr>
                      <a:r>
                        <a:rPr lang="es-DO" sz="1800" b="1" dirty="0">
                          <a:solidFill>
                            <a:schemeClr val="bg1"/>
                          </a:solidFill>
                          <a:effectLst/>
                        </a:rPr>
                        <a:t>CONSTRUCCION DE CONTENES CALLE DE LOS RIELES EL LLANO</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800" b="1" dirty="0">
                          <a:solidFill>
                            <a:schemeClr val="bg1"/>
                          </a:solidFill>
                          <a:effectLst/>
                        </a:rPr>
                        <a:t>1,048,528.84</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spcAft>
                          <a:spcPts val="0"/>
                        </a:spcAft>
                      </a:pPr>
                      <a:r>
                        <a:rPr lang="es-DO" sz="1800" b="1" dirty="0" smtClean="0">
                          <a:solidFill>
                            <a:schemeClr val="bg1"/>
                          </a:solidFill>
                          <a:effectLst/>
                        </a:rPr>
                        <a:t>SEÑALIZACION </a:t>
                      </a:r>
                      <a:r>
                        <a:rPr lang="es-DO" sz="1800" b="1" dirty="0">
                          <a:solidFill>
                            <a:schemeClr val="bg1"/>
                          </a:solidFill>
                          <a:effectLst/>
                        </a:rPr>
                        <a:t>VIAL Y BARRIAL.</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800" b="1" dirty="0">
                          <a:solidFill>
                            <a:schemeClr val="bg1"/>
                          </a:solidFill>
                          <a:effectLst/>
                        </a:rPr>
                        <a:t>0.00</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spcAft>
                          <a:spcPts val="0"/>
                        </a:spcAft>
                      </a:pPr>
                      <a:r>
                        <a:rPr lang="es-DO" sz="1800" b="1" dirty="0">
                          <a:solidFill>
                            <a:schemeClr val="bg1"/>
                          </a:solidFill>
                          <a:effectLst/>
                        </a:rPr>
                        <a:t>CONSTRUCCION DE PARQUE Y PLAZOLETA LA LISTA</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800" b="1" dirty="0">
                          <a:solidFill>
                            <a:schemeClr val="bg1"/>
                          </a:solidFill>
                          <a:effectLst/>
                        </a:rPr>
                        <a:t>1,967,088.41</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spcAft>
                          <a:spcPts val="0"/>
                        </a:spcAft>
                      </a:pPr>
                      <a:r>
                        <a:rPr lang="es-DO" sz="1800" b="1" dirty="0">
                          <a:solidFill>
                            <a:schemeClr val="bg1"/>
                          </a:solidFill>
                          <a:effectLst/>
                        </a:rPr>
                        <a:t>CONSTRUCCION DE PARQUE Y PLAZOLETA EL NARANJO</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800" b="1" dirty="0">
                          <a:solidFill>
                            <a:schemeClr val="bg1"/>
                          </a:solidFill>
                          <a:effectLst/>
                        </a:rPr>
                        <a:t>822,506.29</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spcAft>
                          <a:spcPts val="0"/>
                        </a:spcAft>
                      </a:pPr>
                      <a:r>
                        <a:rPr lang="es-DO" sz="1800" b="1" dirty="0">
                          <a:solidFill>
                            <a:schemeClr val="bg1"/>
                          </a:solidFill>
                          <a:effectLst/>
                        </a:rPr>
                        <a:t>ELECTRIFICACION E ILUMINACION DETRAS DEL CENTRO COMUNAL</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800" b="1" dirty="0">
                          <a:solidFill>
                            <a:schemeClr val="bg1"/>
                          </a:solidFill>
                          <a:effectLst/>
                        </a:rPr>
                        <a:t>332,536.00</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spcAft>
                          <a:spcPts val="0"/>
                        </a:spcAft>
                      </a:pPr>
                      <a:r>
                        <a:rPr lang="es-DO" sz="1800" b="1" dirty="0">
                          <a:solidFill>
                            <a:schemeClr val="bg1"/>
                          </a:solidFill>
                          <a:effectLst/>
                        </a:rPr>
                        <a:t>REACIONDICIONAMIENTO DEL AREA Y DEL ARROYO DE LA REPRESA</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800" b="1" dirty="0">
                          <a:solidFill>
                            <a:schemeClr val="bg1"/>
                          </a:solidFill>
                          <a:effectLst/>
                        </a:rPr>
                        <a:t>316,491.95</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spcAft>
                          <a:spcPts val="0"/>
                        </a:spcAft>
                      </a:pPr>
                      <a:r>
                        <a:rPr lang="es-DO" sz="1800" b="1" dirty="0">
                          <a:solidFill>
                            <a:schemeClr val="bg1"/>
                          </a:solidFill>
                          <a:effectLst/>
                        </a:rPr>
                        <a:t>REACONDICIONAMIENTO DEL BALNEARIO LA ISABELA Y EL RIO DE MAR</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800" b="1" dirty="0">
                          <a:solidFill>
                            <a:schemeClr val="bg1"/>
                          </a:solidFill>
                          <a:effectLst/>
                        </a:rPr>
                        <a:t>62,000.00</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3131">
                <a:tc>
                  <a:txBody>
                    <a:bodyPr/>
                    <a:lstStyle/>
                    <a:p>
                      <a:pPr algn="l">
                        <a:lnSpc>
                          <a:spcPct val="115000"/>
                        </a:lnSpc>
                        <a:spcAft>
                          <a:spcPts val="0"/>
                        </a:spcAft>
                      </a:pPr>
                      <a:r>
                        <a:rPr lang="es-DO" sz="1800" b="1" dirty="0">
                          <a:solidFill>
                            <a:schemeClr val="bg1"/>
                          </a:solidFill>
                          <a:effectLst/>
                        </a:rPr>
                        <a:t>REACONDICIONAMIENTO DEL RIO EL UVERO CACHON PIPO</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800" b="1" dirty="0">
                          <a:solidFill>
                            <a:schemeClr val="bg1"/>
                          </a:solidFill>
                          <a:effectLst/>
                        </a:rPr>
                        <a:t>62,000.00</a:t>
                      </a:r>
                      <a:endParaRPr lang="es-DO"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042083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DO" dirty="0" smtClean="0"/>
              <a:t>                 Obras Generales</a:t>
            </a:r>
            <a:endParaRPr lang="es-DO"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4040380"/>
              </p:ext>
            </p:extLst>
          </p:nvPr>
        </p:nvGraphicFramePr>
        <p:xfrm>
          <a:off x="1057619" y="1498293"/>
          <a:ext cx="9132983" cy="3767770"/>
        </p:xfrm>
        <a:graphic>
          <a:graphicData uri="http://schemas.openxmlformats.org/drawingml/2006/table">
            <a:tbl>
              <a:tblPr firstRow="1" firstCol="1" bandRow="1">
                <a:tableStyleId>{5C22544A-7EE6-4342-B048-85BDC9FD1C3A}</a:tableStyleId>
              </a:tblPr>
              <a:tblGrid>
                <a:gridCol w="7068135"/>
                <a:gridCol w="2064848"/>
              </a:tblGrid>
              <a:tr h="1883885">
                <a:tc>
                  <a:txBody>
                    <a:bodyPr/>
                    <a:lstStyle/>
                    <a:p>
                      <a:pPr>
                        <a:lnSpc>
                          <a:spcPct val="115000"/>
                        </a:lnSpc>
                        <a:spcAft>
                          <a:spcPts val="0"/>
                        </a:spcAft>
                      </a:pPr>
                      <a:r>
                        <a:rPr lang="es-DO" sz="1600" b="1" dirty="0" smtClean="0">
                          <a:solidFill>
                            <a:schemeClr val="bg1"/>
                          </a:solidFill>
                          <a:effectLst/>
                          <a:latin typeface="+mn-lt"/>
                          <a:ea typeface="+mn-ea"/>
                          <a:cs typeface="+mn-cs"/>
                        </a:rPr>
                        <a:t>COMPRA</a:t>
                      </a:r>
                      <a:r>
                        <a:rPr lang="es-DO" sz="1600" b="1" baseline="0" dirty="0" smtClean="0">
                          <a:solidFill>
                            <a:schemeClr val="bg1"/>
                          </a:solidFill>
                          <a:effectLst/>
                          <a:latin typeface="+mn-lt"/>
                          <a:ea typeface="+mn-ea"/>
                          <a:cs typeface="+mn-cs"/>
                        </a:rPr>
                        <a:t> UNIDAD DE CAMION RECOLECTOR Y REPACION DEL GRADER</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600" b="1" dirty="0">
                          <a:solidFill>
                            <a:schemeClr val="bg1"/>
                          </a:solidFill>
                          <a:effectLst/>
                        </a:rPr>
                        <a:t>1,492,829.91</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883885">
                <a:tc>
                  <a:txBody>
                    <a:bodyPr/>
                    <a:lstStyle/>
                    <a:p>
                      <a:pPr>
                        <a:lnSpc>
                          <a:spcPct val="115000"/>
                        </a:lnSpc>
                        <a:spcAft>
                          <a:spcPts val="0"/>
                        </a:spcAft>
                      </a:pPr>
                      <a:r>
                        <a:rPr lang="es-DO" sz="1600" b="1" dirty="0">
                          <a:solidFill>
                            <a:schemeClr val="bg1"/>
                          </a:solidFill>
                          <a:effectLst/>
                        </a:rPr>
                        <a:t>ENTRADA MUNICIPAL, AMPLIACION DE VIA Y BOULEVARD PARTE SUR</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600" b="1" dirty="0">
                          <a:solidFill>
                            <a:schemeClr val="bg1"/>
                          </a:solidFill>
                          <a:effectLst/>
                        </a:rPr>
                        <a:t>8,306,901.52</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76819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Obras Municipales</a:t>
            </a:r>
            <a:endParaRPr lang="es-ES"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409844953"/>
              </p:ext>
            </p:extLst>
          </p:nvPr>
        </p:nvGraphicFramePr>
        <p:xfrm>
          <a:off x="559789" y="1535076"/>
          <a:ext cx="10586520" cy="423120"/>
        </p:xfrm>
        <a:graphic>
          <a:graphicData uri="http://schemas.openxmlformats.org/drawingml/2006/table">
            <a:tbl>
              <a:tblPr firstRow="1" firstCol="1" bandRow="1">
                <a:tableStyleId>{5C22544A-7EE6-4342-B048-85BDC9FD1C3A}</a:tableStyleId>
              </a:tblPr>
              <a:tblGrid>
                <a:gridCol w="8193045"/>
                <a:gridCol w="2393475"/>
              </a:tblGrid>
              <a:tr h="423120">
                <a:tc>
                  <a:txBody>
                    <a:bodyPr/>
                    <a:lstStyle/>
                    <a:p>
                      <a:pPr algn="ctr">
                        <a:lnSpc>
                          <a:spcPct val="115000"/>
                        </a:lnSpc>
                        <a:spcAft>
                          <a:spcPts val="0"/>
                        </a:spcAft>
                      </a:pPr>
                      <a:r>
                        <a:rPr lang="es-DO" sz="1800" dirty="0">
                          <a:solidFill>
                            <a:schemeClr val="bg1"/>
                          </a:solidFill>
                          <a:effectLst/>
                        </a:rPr>
                        <a:t>ENTRADA MUNICIPAL, AMPLIACION DE VIA Y BOULEVARD PARTE SUR</a:t>
                      </a:r>
                      <a:endParaRPr lang="es-E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3752" marR="103752" marT="0" marB="0" anchor="b"/>
                </a:tc>
                <a:tc>
                  <a:txBody>
                    <a:bodyPr/>
                    <a:lstStyle/>
                    <a:p>
                      <a:pPr algn="r">
                        <a:lnSpc>
                          <a:spcPct val="115000"/>
                        </a:lnSpc>
                        <a:spcAft>
                          <a:spcPts val="0"/>
                        </a:spcAft>
                      </a:pPr>
                      <a:r>
                        <a:rPr lang="en-US" sz="1800" dirty="0">
                          <a:solidFill>
                            <a:schemeClr val="bg1"/>
                          </a:solidFill>
                          <a:effectLst/>
                        </a:rPr>
                        <a:t>8,306,901.52</a:t>
                      </a:r>
                      <a:endParaRPr lang="es-E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3752" marR="103752" marT="0" marB="0" anchor="b"/>
                </a:tc>
              </a:tr>
            </a:tbl>
          </a:graphicData>
        </a:graphic>
      </p:graphicFrame>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9759" y="2080079"/>
            <a:ext cx="4278701" cy="2241367"/>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17" y="2076262"/>
            <a:ext cx="4276540" cy="2245184"/>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883" y="4404313"/>
            <a:ext cx="4996878" cy="2332917"/>
          </a:xfrm>
          <a:prstGeom prst="rect">
            <a:avLst/>
          </a:prstGeom>
        </p:spPr>
      </p:pic>
    </p:spTree>
    <p:extLst>
      <p:ext uri="{BB962C8B-B14F-4D97-AF65-F5344CB8AC3E}">
        <p14:creationId xmlns:p14="http://schemas.microsoft.com/office/powerpoint/2010/main" val="2145932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DO" dirty="0" smtClean="0"/>
              <a:t>         Presupuesto Participativo</a:t>
            </a:r>
            <a:endParaRPr lang="es-DO"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17747005"/>
              </p:ext>
            </p:extLst>
          </p:nvPr>
        </p:nvGraphicFramePr>
        <p:xfrm>
          <a:off x="870333" y="1333040"/>
          <a:ext cx="9937214" cy="4406744"/>
        </p:xfrm>
        <a:graphic>
          <a:graphicData uri="http://schemas.openxmlformats.org/drawingml/2006/table">
            <a:tbl>
              <a:tblPr firstRow="1" firstCol="1" bandRow="1">
                <a:tableStyleId>{5C22544A-7EE6-4342-B048-85BDC9FD1C3A}</a:tableStyleId>
              </a:tblPr>
              <a:tblGrid>
                <a:gridCol w="7690539"/>
                <a:gridCol w="2246675"/>
              </a:tblGrid>
              <a:tr h="550843">
                <a:tc>
                  <a:txBody>
                    <a:bodyPr/>
                    <a:lstStyle/>
                    <a:p>
                      <a:pPr>
                        <a:lnSpc>
                          <a:spcPct val="115000"/>
                        </a:lnSpc>
                        <a:spcAft>
                          <a:spcPts val="0"/>
                        </a:spcAft>
                      </a:pPr>
                      <a:r>
                        <a:rPr lang="es-DO" sz="1600" b="1" dirty="0">
                          <a:solidFill>
                            <a:schemeClr val="bg1"/>
                          </a:solidFill>
                          <a:effectLst/>
                        </a:rPr>
                        <a:t>CONSTRUCCION DE CONTENES ENTRADA COLOMBIA LA </a:t>
                      </a:r>
                      <a:r>
                        <a:rPr lang="es-DO" sz="1600" b="1" dirty="0" smtClean="0">
                          <a:solidFill>
                            <a:schemeClr val="bg1"/>
                          </a:solidFill>
                          <a:effectLst/>
                        </a:rPr>
                        <a:t>PEÑUELA</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600" b="1">
                          <a:solidFill>
                            <a:schemeClr val="bg1"/>
                          </a:solidFill>
                          <a:effectLst/>
                        </a:rPr>
                        <a:t>954,835.60</a:t>
                      </a:r>
                      <a:endParaRPr lang="es-DO" sz="1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50843">
                <a:tc>
                  <a:txBody>
                    <a:bodyPr/>
                    <a:lstStyle/>
                    <a:p>
                      <a:pPr>
                        <a:lnSpc>
                          <a:spcPct val="115000"/>
                        </a:lnSpc>
                        <a:spcAft>
                          <a:spcPts val="0"/>
                        </a:spcAft>
                      </a:pPr>
                      <a:r>
                        <a:rPr lang="es-DO" sz="1600" b="1" dirty="0">
                          <a:solidFill>
                            <a:schemeClr val="bg1"/>
                          </a:solidFill>
                          <a:effectLst/>
                        </a:rPr>
                        <a:t>CONSTRUCCION DE CONTENES CALLE DE LOS RIELES EL LLANO</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600" b="1" dirty="0">
                          <a:solidFill>
                            <a:schemeClr val="bg1"/>
                          </a:solidFill>
                          <a:effectLst/>
                        </a:rPr>
                        <a:t>1,048,528.84</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50843">
                <a:tc>
                  <a:txBody>
                    <a:bodyPr/>
                    <a:lstStyle/>
                    <a:p>
                      <a:pPr>
                        <a:lnSpc>
                          <a:spcPct val="115000"/>
                        </a:lnSpc>
                        <a:spcAft>
                          <a:spcPts val="0"/>
                        </a:spcAft>
                      </a:pPr>
                      <a:r>
                        <a:rPr lang="es-DO" sz="1600" b="1" dirty="0">
                          <a:solidFill>
                            <a:schemeClr val="bg1"/>
                          </a:solidFill>
                          <a:effectLst/>
                        </a:rPr>
                        <a:t>CONSTRUCCION DE PARQUE Y PLAZOLETA LA LISTA</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600" b="1" dirty="0">
                          <a:solidFill>
                            <a:schemeClr val="bg1"/>
                          </a:solidFill>
                          <a:effectLst/>
                        </a:rPr>
                        <a:t>1,967,088.41</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50843">
                <a:tc>
                  <a:txBody>
                    <a:bodyPr/>
                    <a:lstStyle/>
                    <a:p>
                      <a:pPr>
                        <a:lnSpc>
                          <a:spcPct val="115000"/>
                        </a:lnSpc>
                        <a:spcAft>
                          <a:spcPts val="0"/>
                        </a:spcAft>
                      </a:pPr>
                      <a:r>
                        <a:rPr lang="es-DO" sz="1600" b="1" dirty="0">
                          <a:solidFill>
                            <a:schemeClr val="bg1"/>
                          </a:solidFill>
                          <a:effectLst/>
                        </a:rPr>
                        <a:t>CONSTRUCCION DE PARQUE Y PLAZOLETA EL NARANJO</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600" b="1" dirty="0">
                          <a:solidFill>
                            <a:schemeClr val="bg1"/>
                          </a:solidFill>
                          <a:effectLst/>
                        </a:rPr>
                        <a:t>822,506.29</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50843">
                <a:tc>
                  <a:txBody>
                    <a:bodyPr/>
                    <a:lstStyle/>
                    <a:p>
                      <a:pPr>
                        <a:lnSpc>
                          <a:spcPct val="115000"/>
                        </a:lnSpc>
                        <a:spcAft>
                          <a:spcPts val="0"/>
                        </a:spcAft>
                      </a:pPr>
                      <a:r>
                        <a:rPr lang="es-DO" sz="1600" b="1">
                          <a:solidFill>
                            <a:schemeClr val="bg1"/>
                          </a:solidFill>
                          <a:effectLst/>
                        </a:rPr>
                        <a:t>ELECTRIFICACION E ILUMINACION DETRAS DEL CENTRO COMUNAL</a:t>
                      </a:r>
                      <a:endParaRPr lang="es-DO" sz="1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600" b="1" dirty="0">
                          <a:solidFill>
                            <a:schemeClr val="bg1"/>
                          </a:solidFill>
                          <a:effectLst/>
                        </a:rPr>
                        <a:t>332,536.00</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50843">
                <a:tc>
                  <a:txBody>
                    <a:bodyPr/>
                    <a:lstStyle/>
                    <a:p>
                      <a:pPr>
                        <a:lnSpc>
                          <a:spcPct val="115000"/>
                        </a:lnSpc>
                        <a:spcAft>
                          <a:spcPts val="0"/>
                        </a:spcAft>
                      </a:pPr>
                      <a:r>
                        <a:rPr lang="es-DO" sz="1600" b="1">
                          <a:solidFill>
                            <a:schemeClr val="bg1"/>
                          </a:solidFill>
                          <a:effectLst/>
                        </a:rPr>
                        <a:t>REACIONDICIONAMIENTO DEL AREA Y DEL ARROYO DE LA REPRESA</a:t>
                      </a:r>
                      <a:endParaRPr lang="es-DO" sz="1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600" b="1" dirty="0">
                          <a:solidFill>
                            <a:schemeClr val="bg1"/>
                          </a:solidFill>
                          <a:effectLst/>
                        </a:rPr>
                        <a:t>316,491.95</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50843">
                <a:tc>
                  <a:txBody>
                    <a:bodyPr/>
                    <a:lstStyle/>
                    <a:p>
                      <a:pPr>
                        <a:lnSpc>
                          <a:spcPct val="115000"/>
                        </a:lnSpc>
                        <a:spcAft>
                          <a:spcPts val="0"/>
                        </a:spcAft>
                      </a:pPr>
                      <a:r>
                        <a:rPr lang="es-DO" sz="1600" b="1" dirty="0">
                          <a:solidFill>
                            <a:schemeClr val="bg1"/>
                          </a:solidFill>
                          <a:effectLst/>
                        </a:rPr>
                        <a:t>REACONDICIONAMIENTO DEL BALNEARIO LA ISABELA Y EL RIO DE MAR</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600" b="1" dirty="0">
                          <a:solidFill>
                            <a:schemeClr val="bg1"/>
                          </a:solidFill>
                          <a:effectLst/>
                        </a:rPr>
                        <a:t>62,000.00</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50843">
                <a:tc>
                  <a:txBody>
                    <a:bodyPr/>
                    <a:lstStyle/>
                    <a:p>
                      <a:pPr>
                        <a:lnSpc>
                          <a:spcPct val="115000"/>
                        </a:lnSpc>
                        <a:spcAft>
                          <a:spcPts val="0"/>
                        </a:spcAft>
                      </a:pPr>
                      <a:r>
                        <a:rPr lang="es-DO" sz="1600" b="1" dirty="0" smtClean="0">
                          <a:solidFill>
                            <a:schemeClr val="bg1"/>
                          </a:solidFill>
                          <a:effectLst/>
                        </a:rPr>
                        <a:t>REACONDICIONAMIENTO DEL BALNEARIO ARROYO DE MARIANA</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n-US" sz="1600" b="1" dirty="0">
                          <a:solidFill>
                            <a:schemeClr val="bg1"/>
                          </a:solidFill>
                          <a:effectLst/>
                        </a:rPr>
                        <a:t>62,000.00</a:t>
                      </a:r>
                      <a:endParaRPr lang="es-DO"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2511733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3968" y="1004809"/>
            <a:ext cx="9404723" cy="1400530"/>
          </a:xfrm>
        </p:spPr>
        <p:txBody>
          <a:bodyPr/>
          <a:lstStyle/>
          <a:p>
            <a:r>
              <a:rPr lang="es-ES" b="1" dirty="0"/>
              <a:t>Obras Municipales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799471808"/>
              </p:ext>
            </p:extLst>
          </p:nvPr>
        </p:nvGraphicFramePr>
        <p:xfrm>
          <a:off x="646111" y="1737618"/>
          <a:ext cx="10557266" cy="315468"/>
        </p:xfrm>
        <a:graphic>
          <a:graphicData uri="http://schemas.openxmlformats.org/drawingml/2006/table">
            <a:tbl>
              <a:tblPr firstRow="1" firstCol="1" bandRow="1">
                <a:tableStyleId>{5C22544A-7EE6-4342-B048-85BDC9FD1C3A}</a:tableStyleId>
              </a:tblPr>
              <a:tblGrid>
                <a:gridCol w="8170405"/>
                <a:gridCol w="2386861"/>
              </a:tblGrid>
              <a:tr h="298899">
                <a:tc>
                  <a:txBody>
                    <a:bodyPr/>
                    <a:lstStyle/>
                    <a:p>
                      <a:pPr>
                        <a:lnSpc>
                          <a:spcPct val="115000"/>
                        </a:lnSpc>
                        <a:spcAft>
                          <a:spcPts val="0"/>
                        </a:spcAft>
                      </a:pPr>
                      <a:r>
                        <a:rPr lang="es-DO" sz="1800" dirty="0">
                          <a:solidFill>
                            <a:schemeClr val="bg1"/>
                          </a:solidFill>
                          <a:effectLst/>
                        </a:rPr>
                        <a:t>CONSTRUCCION DE CONTENES ENTRADA COLOMBIA LA </a:t>
                      </a:r>
                      <a:r>
                        <a:rPr lang="es-DO" sz="1800" dirty="0" smtClean="0">
                          <a:solidFill>
                            <a:schemeClr val="bg1"/>
                          </a:solidFill>
                          <a:effectLst/>
                        </a:rPr>
                        <a:t>PEÑUELA</a:t>
                      </a:r>
                      <a:endParaRPr lang="es-E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3465" marR="103465" marT="0" marB="0" anchor="b"/>
                </a:tc>
                <a:tc>
                  <a:txBody>
                    <a:bodyPr/>
                    <a:lstStyle/>
                    <a:p>
                      <a:pPr algn="r">
                        <a:lnSpc>
                          <a:spcPct val="115000"/>
                        </a:lnSpc>
                        <a:spcAft>
                          <a:spcPts val="0"/>
                        </a:spcAft>
                      </a:pPr>
                      <a:r>
                        <a:rPr lang="en-US" sz="1800" dirty="0">
                          <a:solidFill>
                            <a:schemeClr val="bg1"/>
                          </a:solidFill>
                          <a:effectLst/>
                        </a:rPr>
                        <a:t>954,835.60</a:t>
                      </a:r>
                      <a:endParaRPr lang="es-E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3465" marR="103465" marT="0" marB="0" anchor="b"/>
                </a:tc>
              </a:tr>
            </a:tbl>
          </a:graphicData>
        </a:graphic>
      </p:graphicFrame>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485" y="2222296"/>
            <a:ext cx="2397870" cy="426288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47" y="2222296"/>
            <a:ext cx="4677435" cy="2631057"/>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058" y="2222296"/>
            <a:ext cx="2397871" cy="4262880"/>
          </a:xfrm>
          <a:prstGeom prst="rect">
            <a:avLst/>
          </a:prstGeom>
        </p:spPr>
      </p:pic>
    </p:spTree>
    <p:extLst>
      <p:ext uri="{BB962C8B-B14F-4D97-AF65-F5344CB8AC3E}">
        <p14:creationId xmlns:p14="http://schemas.microsoft.com/office/powerpoint/2010/main" val="197890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1221" y="1401624"/>
            <a:ext cx="9404723" cy="1400530"/>
          </a:xfrm>
        </p:spPr>
        <p:txBody>
          <a:bodyPr/>
          <a:lstStyle/>
          <a:p>
            <a:r>
              <a:rPr lang="es-ES" b="1" dirty="0"/>
              <a:t>Obras Municipales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166633130"/>
              </p:ext>
            </p:extLst>
          </p:nvPr>
        </p:nvGraphicFramePr>
        <p:xfrm>
          <a:off x="646111" y="2251068"/>
          <a:ext cx="10374482" cy="315468"/>
        </p:xfrm>
        <a:graphic>
          <a:graphicData uri="http://schemas.openxmlformats.org/drawingml/2006/table">
            <a:tbl>
              <a:tblPr firstRow="1" firstCol="1" bandRow="1">
                <a:tableStyleId>{5C22544A-7EE6-4342-B048-85BDC9FD1C3A}</a:tableStyleId>
              </a:tblPr>
              <a:tblGrid>
                <a:gridCol w="8028946"/>
                <a:gridCol w="2345536"/>
              </a:tblGrid>
              <a:tr h="293724">
                <a:tc>
                  <a:txBody>
                    <a:bodyPr/>
                    <a:lstStyle/>
                    <a:p>
                      <a:pPr>
                        <a:lnSpc>
                          <a:spcPct val="115000"/>
                        </a:lnSpc>
                        <a:spcAft>
                          <a:spcPts val="0"/>
                        </a:spcAft>
                      </a:pPr>
                      <a:r>
                        <a:rPr lang="es-DO" sz="1800" dirty="0">
                          <a:solidFill>
                            <a:schemeClr val="bg1"/>
                          </a:solidFill>
                          <a:effectLst/>
                        </a:rPr>
                        <a:t>CONSTRUCCION DE CONTENES CALLE DE LOS RIELES EL LLANO</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74" marR="101674" marT="0" marB="0" anchor="ctr"/>
                </a:tc>
                <a:tc>
                  <a:txBody>
                    <a:bodyPr/>
                    <a:lstStyle/>
                    <a:p>
                      <a:pPr algn="r">
                        <a:lnSpc>
                          <a:spcPct val="115000"/>
                        </a:lnSpc>
                        <a:spcAft>
                          <a:spcPts val="0"/>
                        </a:spcAft>
                      </a:pPr>
                      <a:r>
                        <a:rPr lang="en-US" sz="1800" dirty="0">
                          <a:solidFill>
                            <a:schemeClr val="bg1"/>
                          </a:solidFill>
                          <a:effectLst/>
                        </a:rPr>
                        <a:t>1,048,528.84</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74" marR="101674" marT="0" marB="0" anchor="b"/>
                </a:tc>
              </a:tr>
            </a:tbl>
          </a:graphicData>
        </a:graphic>
      </p:graphicFrame>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4164" y="2677449"/>
            <a:ext cx="1622021" cy="347833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38" y="2677449"/>
            <a:ext cx="6096000" cy="3476625"/>
          </a:xfrm>
          <a:prstGeom prst="rect">
            <a:avLst/>
          </a:prstGeom>
        </p:spPr>
      </p:pic>
    </p:spTree>
    <p:extLst>
      <p:ext uri="{BB962C8B-B14F-4D97-AF65-F5344CB8AC3E}">
        <p14:creationId xmlns:p14="http://schemas.microsoft.com/office/powerpoint/2010/main" val="247679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6330" y="1315360"/>
            <a:ext cx="9404723" cy="1400530"/>
          </a:xfrm>
        </p:spPr>
        <p:txBody>
          <a:bodyPr/>
          <a:lstStyle/>
          <a:p>
            <a:r>
              <a:rPr lang="es-ES" b="1" dirty="0"/>
              <a:t>Obras Municipales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715979385"/>
              </p:ext>
            </p:extLst>
          </p:nvPr>
        </p:nvGraphicFramePr>
        <p:xfrm>
          <a:off x="585668" y="2104420"/>
          <a:ext cx="10679157" cy="315468"/>
        </p:xfrm>
        <a:graphic>
          <a:graphicData uri="http://schemas.openxmlformats.org/drawingml/2006/table">
            <a:tbl>
              <a:tblPr firstRow="1" firstCol="1" bandRow="1">
                <a:tableStyleId>{5C22544A-7EE6-4342-B048-85BDC9FD1C3A}</a:tableStyleId>
              </a:tblPr>
              <a:tblGrid>
                <a:gridCol w="8264738"/>
                <a:gridCol w="2414419"/>
              </a:tblGrid>
              <a:tr h="302350">
                <a:tc>
                  <a:txBody>
                    <a:bodyPr/>
                    <a:lstStyle/>
                    <a:p>
                      <a:pPr>
                        <a:lnSpc>
                          <a:spcPct val="115000"/>
                        </a:lnSpc>
                        <a:spcAft>
                          <a:spcPts val="0"/>
                        </a:spcAft>
                      </a:pPr>
                      <a:r>
                        <a:rPr lang="es-DO" sz="1800" dirty="0">
                          <a:solidFill>
                            <a:schemeClr val="bg1"/>
                          </a:solidFill>
                          <a:effectLst/>
                        </a:rPr>
                        <a:t>CONSTRUCCION DE PARQUE </a:t>
                      </a:r>
                      <a:r>
                        <a:rPr lang="es-DO" sz="1800" dirty="0" smtClean="0">
                          <a:solidFill>
                            <a:schemeClr val="bg1"/>
                          </a:solidFill>
                          <a:effectLst/>
                        </a:rPr>
                        <a:t>Y</a:t>
                      </a:r>
                      <a:r>
                        <a:rPr lang="es-DO" sz="1800" baseline="0" dirty="0" smtClean="0">
                          <a:solidFill>
                            <a:schemeClr val="bg1"/>
                          </a:solidFill>
                          <a:effectLst/>
                        </a:rPr>
                        <a:t> </a:t>
                      </a:r>
                      <a:r>
                        <a:rPr lang="es-DO" sz="1800" dirty="0" smtClean="0">
                          <a:solidFill>
                            <a:schemeClr val="bg1"/>
                          </a:solidFill>
                          <a:effectLst/>
                        </a:rPr>
                        <a:t>PLAZOLETA </a:t>
                      </a:r>
                      <a:r>
                        <a:rPr lang="es-DO" sz="1800" dirty="0">
                          <a:solidFill>
                            <a:schemeClr val="bg1"/>
                          </a:solidFill>
                          <a:effectLst/>
                        </a:rPr>
                        <a:t>LA LISTA</a:t>
                      </a:r>
                      <a:endParaRPr lang="es-E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4660" marR="104660" marT="0" marB="0" anchor="b"/>
                </a:tc>
                <a:tc>
                  <a:txBody>
                    <a:bodyPr/>
                    <a:lstStyle/>
                    <a:p>
                      <a:pPr algn="r">
                        <a:lnSpc>
                          <a:spcPct val="115000"/>
                        </a:lnSpc>
                        <a:spcAft>
                          <a:spcPts val="0"/>
                        </a:spcAft>
                      </a:pPr>
                      <a:r>
                        <a:rPr lang="en-US" sz="1800" dirty="0">
                          <a:solidFill>
                            <a:schemeClr val="bg1"/>
                          </a:solidFill>
                          <a:effectLst/>
                        </a:rPr>
                        <a:t>1,967,088.41</a:t>
                      </a:r>
                      <a:endParaRPr lang="es-E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4660" marR="104660" marT="0" marB="0" anchor="b"/>
                </a:tc>
              </a:tr>
            </a:tbl>
          </a:graphicData>
        </a:graphic>
      </p:graphicFrame>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948" y="2521992"/>
            <a:ext cx="5710869" cy="3212364"/>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50" y="2521992"/>
            <a:ext cx="4930978" cy="3212364"/>
          </a:xfrm>
          <a:prstGeom prst="rect">
            <a:avLst/>
          </a:prstGeom>
        </p:spPr>
      </p:pic>
    </p:spTree>
    <p:extLst>
      <p:ext uri="{BB962C8B-B14F-4D97-AF65-F5344CB8AC3E}">
        <p14:creationId xmlns:p14="http://schemas.microsoft.com/office/powerpoint/2010/main" val="14795435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6330" y="1358491"/>
            <a:ext cx="9404723" cy="1400530"/>
          </a:xfrm>
        </p:spPr>
        <p:txBody>
          <a:bodyPr/>
          <a:lstStyle/>
          <a:p>
            <a:r>
              <a:rPr lang="es-ES" b="1" dirty="0"/>
              <a:t>Obras Municipales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617853447"/>
              </p:ext>
            </p:extLst>
          </p:nvPr>
        </p:nvGraphicFramePr>
        <p:xfrm>
          <a:off x="585667" y="2095793"/>
          <a:ext cx="10679157" cy="315468"/>
        </p:xfrm>
        <a:graphic>
          <a:graphicData uri="http://schemas.openxmlformats.org/drawingml/2006/table">
            <a:tbl>
              <a:tblPr firstRow="1" firstCol="1" bandRow="1">
                <a:tableStyleId>{5C22544A-7EE6-4342-B048-85BDC9FD1C3A}</a:tableStyleId>
              </a:tblPr>
              <a:tblGrid>
                <a:gridCol w="8264738"/>
                <a:gridCol w="2414419"/>
              </a:tblGrid>
              <a:tr h="302350">
                <a:tc>
                  <a:txBody>
                    <a:bodyPr/>
                    <a:lstStyle/>
                    <a:p>
                      <a:pPr>
                        <a:lnSpc>
                          <a:spcPct val="115000"/>
                        </a:lnSpc>
                        <a:spcAft>
                          <a:spcPts val="0"/>
                        </a:spcAft>
                      </a:pPr>
                      <a:r>
                        <a:rPr lang="es-DO" sz="1800" dirty="0">
                          <a:solidFill>
                            <a:schemeClr val="bg1"/>
                          </a:solidFill>
                          <a:effectLst/>
                        </a:rPr>
                        <a:t>CONSTRUCCION DE PARQUE Y PLAZOLETA EL NARANJO</a:t>
                      </a:r>
                      <a:endParaRPr lang="es-E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4660" marR="104660" marT="0" marB="0" anchor="b"/>
                </a:tc>
                <a:tc>
                  <a:txBody>
                    <a:bodyPr/>
                    <a:lstStyle/>
                    <a:p>
                      <a:pPr algn="r">
                        <a:lnSpc>
                          <a:spcPct val="115000"/>
                        </a:lnSpc>
                        <a:spcAft>
                          <a:spcPts val="0"/>
                        </a:spcAft>
                      </a:pPr>
                      <a:r>
                        <a:rPr lang="en-US" sz="1800" dirty="0">
                          <a:solidFill>
                            <a:schemeClr val="bg1"/>
                          </a:solidFill>
                          <a:effectLst/>
                        </a:rPr>
                        <a:t>822,506.29</a:t>
                      </a:r>
                      <a:endParaRPr lang="es-E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4660" marR="104660" marT="0" marB="0" anchor="b"/>
                </a:tc>
              </a:tr>
            </a:tbl>
          </a:graphicData>
        </a:graphic>
      </p:graphicFrame>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494" y="2615723"/>
            <a:ext cx="5218229" cy="2935254"/>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25" y="2615723"/>
            <a:ext cx="5218229" cy="2935254"/>
          </a:xfrm>
          <a:prstGeom prst="rect">
            <a:avLst/>
          </a:prstGeom>
        </p:spPr>
      </p:pic>
    </p:spTree>
    <p:extLst>
      <p:ext uri="{BB962C8B-B14F-4D97-AF65-F5344CB8AC3E}">
        <p14:creationId xmlns:p14="http://schemas.microsoft.com/office/powerpoint/2010/main" val="1014024329"/>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2541" y="1194589"/>
            <a:ext cx="9404723" cy="1400530"/>
          </a:xfrm>
        </p:spPr>
        <p:txBody>
          <a:bodyPr/>
          <a:lstStyle/>
          <a:p>
            <a:r>
              <a:rPr lang="es-ES" b="1" dirty="0"/>
              <a:t>Obras Municipales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766791149"/>
              </p:ext>
            </p:extLst>
          </p:nvPr>
        </p:nvGraphicFramePr>
        <p:xfrm>
          <a:off x="1051495" y="2199310"/>
          <a:ext cx="10069808" cy="297942"/>
        </p:xfrm>
        <a:graphic>
          <a:graphicData uri="http://schemas.openxmlformats.org/drawingml/2006/table">
            <a:tbl>
              <a:tblPr firstRow="1" firstCol="1" bandRow="1">
                <a:tableStyleId>{5C22544A-7EE6-4342-B048-85BDC9FD1C3A}</a:tableStyleId>
              </a:tblPr>
              <a:tblGrid>
                <a:gridCol w="7793155"/>
                <a:gridCol w="2276653"/>
              </a:tblGrid>
              <a:tr h="285098">
                <a:tc>
                  <a:txBody>
                    <a:bodyPr/>
                    <a:lstStyle/>
                    <a:p>
                      <a:pPr>
                        <a:lnSpc>
                          <a:spcPct val="115000"/>
                        </a:lnSpc>
                        <a:spcAft>
                          <a:spcPts val="0"/>
                        </a:spcAft>
                      </a:pPr>
                      <a:r>
                        <a:rPr lang="es-DO" sz="1700" dirty="0">
                          <a:solidFill>
                            <a:schemeClr val="bg1"/>
                          </a:solidFill>
                          <a:effectLst/>
                        </a:rPr>
                        <a:t>ELECTRIFICACION E ILUMINACION DETRAS DEL CENTRO COMUNAL</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88" marR="98688" marT="0" marB="0" anchor="b"/>
                </a:tc>
                <a:tc>
                  <a:txBody>
                    <a:bodyPr/>
                    <a:lstStyle/>
                    <a:p>
                      <a:pPr algn="r">
                        <a:lnSpc>
                          <a:spcPct val="115000"/>
                        </a:lnSpc>
                        <a:spcAft>
                          <a:spcPts val="0"/>
                        </a:spcAft>
                      </a:pPr>
                      <a:r>
                        <a:rPr lang="en-US" sz="1700" dirty="0">
                          <a:solidFill>
                            <a:schemeClr val="bg1"/>
                          </a:solidFill>
                          <a:effectLst/>
                        </a:rPr>
                        <a:t>332,536.00</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88" marR="98688" marT="0" marB="0" anchor="b"/>
                </a:tc>
              </a:tr>
            </a:tbl>
          </a:graphicData>
        </a:graphic>
      </p:graphicFrame>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7380" y="4620254"/>
            <a:ext cx="3978215" cy="2237746"/>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021" y="2695448"/>
            <a:ext cx="3978215" cy="2237746"/>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750" y="2695448"/>
            <a:ext cx="3978215" cy="2237746"/>
          </a:xfrm>
          <a:prstGeom prst="rect">
            <a:avLst/>
          </a:prstGeom>
        </p:spPr>
      </p:pic>
    </p:spTree>
    <p:extLst>
      <p:ext uri="{BB962C8B-B14F-4D97-AF65-F5344CB8AC3E}">
        <p14:creationId xmlns:p14="http://schemas.microsoft.com/office/powerpoint/2010/main" val="17447982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2541" y="1237722"/>
            <a:ext cx="9404723" cy="1400530"/>
          </a:xfrm>
        </p:spPr>
        <p:txBody>
          <a:bodyPr/>
          <a:lstStyle/>
          <a:p>
            <a:r>
              <a:rPr lang="es-ES" b="1" dirty="0"/>
              <a:t>Obras Municipales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54055023"/>
              </p:ext>
            </p:extLst>
          </p:nvPr>
        </p:nvGraphicFramePr>
        <p:xfrm>
          <a:off x="1060121" y="2113471"/>
          <a:ext cx="10374482" cy="315468"/>
        </p:xfrm>
        <a:graphic>
          <a:graphicData uri="http://schemas.openxmlformats.org/drawingml/2006/table">
            <a:tbl>
              <a:tblPr firstRow="1" firstCol="1" bandRow="1">
                <a:tableStyleId>{5C22544A-7EE6-4342-B048-85BDC9FD1C3A}</a:tableStyleId>
              </a:tblPr>
              <a:tblGrid>
                <a:gridCol w="8028946"/>
                <a:gridCol w="2345536"/>
              </a:tblGrid>
              <a:tr h="297789">
                <a:tc>
                  <a:txBody>
                    <a:bodyPr/>
                    <a:lstStyle/>
                    <a:p>
                      <a:pPr>
                        <a:lnSpc>
                          <a:spcPct val="115000"/>
                        </a:lnSpc>
                        <a:spcAft>
                          <a:spcPts val="0"/>
                        </a:spcAft>
                      </a:pPr>
                      <a:r>
                        <a:rPr lang="es-DO" sz="1800" dirty="0" smtClean="0">
                          <a:solidFill>
                            <a:schemeClr val="bg1"/>
                          </a:solidFill>
                          <a:effectLst/>
                        </a:rPr>
                        <a:t>REACONDICIONAMIENTO </a:t>
                      </a:r>
                      <a:r>
                        <a:rPr lang="es-DO" sz="1800" dirty="0">
                          <a:solidFill>
                            <a:schemeClr val="bg1"/>
                          </a:solidFill>
                          <a:effectLst/>
                        </a:rPr>
                        <a:t>DEL AREA Y DEL ARROYO DE LA REPRESA</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74" marR="101674" marT="0" marB="0" anchor="b"/>
                </a:tc>
                <a:tc>
                  <a:txBody>
                    <a:bodyPr/>
                    <a:lstStyle/>
                    <a:p>
                      <a:pPr algn="r">
                        <a:lnSpc>
                          <a:spcPct val="115000"/>
                        </a:lnSpc>
                        <a:spcAft>
                          <a:spcPts val="0"/>
                        </a:spcAft>
                      </a:pPr>
                      <a:r>
                        <a:rPr lang="en-US" sz="1800" dirty="0">
                          <a:solidFill>
                            <a:schemeClr val="bg1"/>
                          </a:solidFill>
                          <a:effectLst/>
                        </a:rPr>
                        <a:t>316,491.95</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1674" marR="101674" marT="0" marB="0" anchor="b"/>
                </a:tc>
              </a:tr>
            </a:tbl>
          </a:graphicData>
        </a:graphic>
      </p:graphicFrame>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744" y="2502820"/>
            <a:ext cx="4092755" cy="230217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8983" y="2502819"/>
            <a:ext cx="4092755" cy="2302175"/>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4609" y="4822875"/>
            <a:ext cx="3517983" cy="1978866"/>
          </a:xfrm>
          <a:prstGeom prst="rect">
            <a:avLst/>
          </a:prstGeom>
        </p:spPr>
      </p:pic>
    </p:spTree>
    <p:extLst>
      <p:ext uri="{BB962C8B-B14F-4D97-AF65-F5344CB8AC3E}">
        <p14:creationId xmlns:p14="http://schemas.microsoft.com/office/powerpoint/2010/main" val="6025610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0896" y="94890"/>
            <a:ext cx="8593985" cy="6606627"/>
          </a:xfrm>
        </p:spPr>
      </p:pic>
    </p:spTree>
    <p:extLst>
      <p:ext uri="{BB962C8B-B14F-4D97-AF65-F5344CB8AC3E}">
        <p14:creationId xmlns:p14="http://schemas.microsoft.com/office/powerpoint/2010/main" val="2749223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142167"/>
            <a:ext cx="9404723" cy="1400530"/>
          </a:xfrm>
        </p:spPr>
        <p:txBody>
          <a:bodyPr/>
          <a:lstStyle/>
          <a:p>
            <a:r>
              <a:rPr lang="es-ES" b="1" dirty="0"/>
              <a:t>Obras </a:t>
            </a:r>
            <a:r>
              <a:rPr lang="es-ES" b="1" dirty="0" smtClean="0"/>
              <a:t>Gestionadas: Esquina Caliente </a:t>
            </a:r>
            <a:endParaRPr lang="es-ES" b="1"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9479" y="3954653"/>
            <a:ext cx="5179200" cy="241803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11" y="3954652"/>
            <a:ext cx="5179200" cy="241803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9479" y="1413093"/>
            <a:ext cx="5179200" cy="2418039"/>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11" y="1413094"/>
            <a:ext cx="5179200" cy="2418039"/>
          </a:xfrm>
          <a:prstGeom prst="rect">
            <a:avLst/>
          </a:prstGeom>
        </p:spPr>
      </p:pic>
    </p:spTree>
    <p:extLst>
      <p:ext uri="{BB962C8B-B14F-4D97-AF65-F5344CB8AC3E}">
        <p14:creationId xmlns:p14="http://schemas.microsoft.com/office/powerpoint/2010/main" val="36771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6837" y="-88546"/>
            <a:ext cx="9404723" cy="1400530"/>
          </a:xfrm>
        </p:spPr>
        <p:txBody>
          <a:bodyPr/>
          <a:lstStyle/>
          <a:p>
            <a:r>
              <a:rPr lang="es-ES" b="1" dirty="0"/>
              <a:t>Obras </a:t>
            </a:r>
            <a:r>
              <a:rPr lang="es-ES" b="1" dirty="0" smtClean="0"/>
              <a:t>Gestionadas: Baden de la Gastón </a:t>
            </a:r>
            <a:endParaRPr lang="es-E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91067" y="1269383"/>
            <a:ext cx="2035164" cy="3618070"/>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773" y="1311984"/>
            <a:ext cx="2919621" cy="361100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711" y="1269383"/>
            <a:ext cx="2055151" cy="3653602"/>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837" y="1311985"/>
            <a:ext cx="2919619" cy="3611001"/>
          </a:xfrm>
          <a:prstGeom prst="rect">
            <a:avLst/>
          </a:prstGeom>
        </p:spPr>
      </p:pic>
    </p:spTree>
    <p:extLst>
      <p:ext uri="{BB962C8B-B14F-4D97-AF65-F5344CB8AC3E}">
        <p14:creationId xmlns:p14="http://schemas.microsoft.com/office/powerpoint/2010/main" val="13104510"/>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0783" y="331948"/>
            <a:ext cx="9404723" cy="1400530"/>
          </a:xfrm>
        </p:spPr>
        <p:txBody>
          <a:bodyPr/>
          <a:lstStyle/>
          <a:p>
            <a:r>
              <a:rPr lang="es-ES" sz="3600" b="1" dirty="0" smtClean="0"/>
              <a:t>Genero, Educación y Salud. 3,380,952.60</a:t>
            </a:r>
            <a:endParaRPr lang="es-ES" sz="3600" b="1"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88" y="1046059"/>
            <a:ext cx="4918405" cy="2394039"/>
          </a:xfrm>
        </p:spPr>
      </p:pic>
      <p:sp>
        <p:nvSpPr>
          <p:cNvPr id="6" name="CuadroTexto 5"/>
          <p:cNvSpPr txBox="1"/>
          <p:nvPr/>
        </p:nvSpPr>
        <p:spPr>
          <a:xfrm>
            <a:off x="8886905" y="3222890"/>
            <a:ext cx="5572664" cy="2431435"/>
          </a:xfrm>
          <a:prstGeom prst="rect">
            <a:avLst/>
          </a:prstGeom>
          <a:noFill/>
        </p:spPr>
        <p:txBody>
          <a:bodyPr wrap="square" rtlCol="0">
            <a:spAutoFit/>
          </a:bodyPr>
          <a:lstStyle/>
          <a:p>
            <a:pPr marL="285750" indent="-285750">
              <a:buFont typeface="Wingdings" panose="05000000000000000000" pitchFamily="2" charset="2"/>
              <a:buChar char="Ø"/>
            </a:pPr>
            <a:endParaRPr lang="es-ES" sz="3200" b="1" dirty="0" smtClean="0"/>
          </a:p>
          <a:p>
            <a:r>
              <a:rPr lang="es-ES" sz="2000" b="1" dirty="0" smtClean="0"/>
              <a:t>TORNEOS APOYADOS:</a:t>
            </a:r>
            <a:endParaRPr lang="es-ES" sz="2000" b="1" dirty="0"/>
          </a:p>
          <a:p>
            <a:pPr marL="285750" indent="-285750">
              <a:buFont typeface="Wingdings" panose="05000000000000000000" pitchFamily="2" charset="2"/>
              <a:buChar char="Ø"/>
            </a:pPr>
            <a:r>
              <a:rPr lang="es-ES" sz="2000" dirty="0" smtClean="0"/>
              <a:t>Softball.</a:t>
            </a:r>
          </a:p>
          <a:p>
            <a:pPr marL="285750" indent="-285750">
              <a:buFont typeface="Wingdings" panose="05000000000000000000" pitchFamily="2" charset="2"/>
              <a:buChar char="Ø"/>
            </a:pPr>
            <a:r>
              <a:rPr lang="es-ES" sz="2000" dirty="0" err="1" smtClean="0"/>
              <a:t>Basketball</a:t>
            </a:r>
            <a:r>
              <a:rPr lang="es-ES" sz="2000" dirty="0" smtClean="0"/>
              <a:t> local.</a:t>
            </a:r>
          </a:p>
          <a:p>
            <a:pPr marL="285750" indent="-285750">
              <a:buFont typeface="Wingdings" panose="05000000000000000000" pitchFamily="2" charset="2"/>
              <a:buChar char="Ø"/>
            </a:pPr>
            <a:r>
              <a:rPr lang="es-ES" sz="2000" dirty="0" err="1" smtClean="0"/>
              <a:t>Basketball</a:t>
            </a:r>
            <a:r>
              <a:rPr lang="es-ES" sz="2000" dirty="0" smtClean="0"/>
              <a:t> provincial. </a:t>
            </a:r>
          </a:p>
          <a:p>
            <a:pPr marL="285750" indent="-285750">
              <a:buFont typeface="Wingdings" panose="05000000000000000000" pitchFamily="2" charset="2"/>
              <a:buChar char="Ø"/>
            </a:pPr>
            <a:r>
              <a:rPr lang="es-ES" sz="2000" dirty="0" err="1" smtClean="0"/>
              <a:t>Badminton</a:t>
            </a:r>
            <a:r>
              <a:rPr lang="es-ES" sz="2000" dirty="0"/>
              <a:t>.</a:t>
            </a:r>
            <a:endParaRPr lang="es-ES" sz="2000" dirty="0" smtClean="0"/>
          </a:p>
          <a:p>
            <a:pPr marL="285750" indent="-285750">
              <a:buFont typeface="Wingdings" panose="05000000000000000000" pitchFamily="2" charset="2"/>
              <a:buChar char="Ø"/>
            </a:pPr>
            <a:r>
              <a:rPr lang="es-ES" sz="2000" dirty="0" smtClean="0"/>
              <a:t>Béisbol infantil.</a:t>
            </a:r>
            <a:endParaRPr lang="es-ES" sz="2000" dirty="0"/>
          </a:p>
        </p:txBody>
      </p:sp>
      <p:pic>
        <p:nvPicPr>
          <p:cNvPr id="5" name="Imagen 4"/>
          <p:cNvPicPr>
            <a:picLocks noChangeAspect="1"/>
          </p:cNvPicPr>
          <p:nvPr/>
        </p:nvPicPr>
        <p:blipFill>
          <a:blip r:embed="rId3"/>
          <a:stretch>
            <a:fillRect/>
          </a:stretch>
        </p:blipFill>
        <p:spPr>
          <a:xfrm>
            <a:off x="171389" y="4018843"/>
            <a:ext cx="2842744" cy="2423987"/>
          </a:xfrm>
          <a:prstGeom prst="rect">
            <a:avLst/>
          </a:prstGeom>
        </p:spPr>
      </p:pic>
      <p:pic>
        <p:nvPicPr>
          <p:cNvPr id="7" name="Imagen 6"/>
          <p:cNvPicPr>
            <a:picLocks noChangeAspect="1"/>
          </p:cNvPicPr>
          <p:nvPr/>
        </p:nvPicPr>
        <p:blipFill>
          <a:blip r:embed="rId4"/>
          <a:stretch>
            <a:fillRect/>
          </a:stretch>
        </p:blipFill>
        <p:spPr>
          <a:xfrm>
            <a:off x="5375297" y="1046059"/>
            <a:ext cx="3279502" cy="2394039"/>
          </a:xfrm>
          <a:prstGeom prst="rect">
            <a:avLst/>
          </a:prstGeom>
        </p:spPr>
      </p:pic>
      <p:pic>
        <p:nvPicPr>
          <p:cNvPr id="8" name="Imagen 7"/>
          <p:cNvPicPr>
            <a:picLocks noChangeAspect="1"/>
          </p:cNvPicPr>
          <p:nvPr/>
        </p:nvPicPr>
        <p:blipFill>
          <a:blip r:embed="rId5"/>
          <a:stretch>
            <a:fillRect/>
          </a:stretch>
        </p:blipFill>
        <p:spPr>
          <a:xfrm>
            <a:off x="8775801" y="1046059"/>
            <a:ext cx="2897436" cy="2394039"/>
          </a:xfrm>
          <a:prstGeom prst="rect">
            <a:avLst/>
          </a:prstGeom>
        </p:spPr>
      </p:pic>
      <p:pic>
        <p:nvPicPr>
          <p:cNvPr id="9" name="Imagen 8"/>
          <p:cNvPicPr>
            <a:picLocks noChangeAspect="1"/>
          </p:cNvPicPr>
          <p:nvPr/>
        </p:nvPicPr>
        <p:blipFill>
          <a:blip r:embed="rId6"/>
          <a:stretch>
            <a:fillRect/>
          </a:stretch>
        </p:blipFill>
        <p:spPr>
          <a:xfrm>
            <a:off x="3125237" y="4018843"/>
            <a:ext cx="2615673" cy="2423988"/>
          </a:xfrm>
          <a:prstGeom prst="rect">
            <a:avLst/>
          </a:prstGeom>
        </p:spPr>
      </p:pic>
      <p:pic>
        <p:nvPicPr>
          <p:cNvPr id="10" name="Imagen 9"/>
          <p:cNvPicPr>
            <a:picLocks noChangeAspect="1"/>
          </p:cNvPicPr>
          <p:nvPr/>
        </p:nvPicPr>
        <p:blipFill>
          <a:blip r:embed="rId7"/>
          <a:stretch>
            <a:fillRect/>
          </a:stretch>
        </p:blipFill>
        <p:spPr>
          <a:xfrm>
            <a:off x="5852014" y="4018843"/>
            <a:ext cx="2686756" cy="2423987"/>
          </a:xfrm>
          <a:prstGeom prst="rect">
            <a:avLst/>
          </a:prstGeom>
        </p:spPr>
      </p:pic>
    </p:spTree>
    <p:extLst>
      <p:ext uri="{BB962C8B-B14F-4D97-AF65-F5344CB8AC3E}">
        <p14:creationId xmlns:p14="http://schemas.microsoft.com/office/powerpoint/2010/main" val="878809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305060" y="597606"/>
            <a:ext cx="4263527" cy="4194731"/>
          </a:xfrm>
          <a:prstGeom prst="rect">
            <a:avLst/>
          </a:prstGeom>
        </p:spPr>
      </p:pic>
      <p:sp>
        <p:nvSpPr>
          <p:cNvPr id="3" name="Rectángulo 2"/>
          <p:cNvSpPr/>
          <p:nvPr/>
        </p:nvSpPr>
        <p:spPr>
          <a:xfrm>
            <a:off x="2662408" y="5197886"/>
            <a:ext cx="6371423" cy="1323439"/>
          </a:xfrm>
          <a:prstGeom prst="rect">
            <a:avLst/>
          </a:prstGeom>
        </p:spPr>
        <p:txBody>
          <a:bodyPr wrap="square">
            <a:spAutoFit/>
          </a:bodyPr>
          <a:lstStyle/>
          <a:p>
            <a:r>
              <a:rPr lang="es-DO" sz="2000" b="1" i="1" dirty="0">
                <a:latin typeface="Bookman Old Style" panose="02050604050505020204" pitchFamily="18" charset="0"/>
              </a:rPr>
              <a:t>Hoy mas que </a:t>
            </a:r>
            <a:r>
              <a:rPr lang="es-DO" sz="2000" b="1" i="1" dirty="0" smtClean="0">
                <a:latin typeface="Bookman Old Style" panose="02050604050505020204" pitchFamily="18" charset="0"/>
              </a:rPr>
              <a:t>ayer: Necesitamos </a:t>
            </a:r>
            <a:r>
              <a:rPr lang="es-DO" sz="2000" b="1" i="1" dirty="0">
                <a:latin typeface="Bookman Old Style" panose="02050604050505020204" pitchFamily="18" charset="0"/>
              </a:rPr>
              <a:t>salud, </a:t>
            </a:r>
            <a:r>
              <a:rPr lang="es-DO" sz="2000" b="1" i="1" dirty="0" smtClean="0">
                <a:latin typeface="Bookman Old Style" panose="02050604050505020204" pitchFamily="18" charset="0"/>
              </a:rPr>
              <a:t>corazón </a:t>
            </a:r>
            <a:r>
              <a:rPr lang="es-DO" sz="2000" b="1" i="1" dirty="0">
                <a:latin typeface="Bookman Old Style" panose="02050604050505020204" pitchFamily="18" charset="0"/>
              </a:rPr>
              <a:t>y juicio, para que gente sin juicio ni </a:t>
            </a:r>
            <a:r>
              <a:rPr lang="es-DO" sz="2000" b="1" i="1" dirty="0" smtClean="0">
                <a:latin typeface="Bookman Old Style" panose="02050604050505020204" pitchFamily="18" charset="0"/>
              </a:rPr>
              <a:t>corazón no dirijan </a:t>
            </a:r>
            <a:r>
              <a:rPr lang="es-DO" sz="2000" b="1" i="1" dirty="0">
                <a:latin typeface="Bookman Old Style" panose="02050604050505020204" pitchFamily="18" charset="0"/>
              </a:rPr>
              <a:t>los destinos de nuestro pueblo de Cabral !!</a:t>
            </a:r>
          </a:p>
        </p:txBody>
      </p:sp>
    </p:spTree>
    <p:extLst>
      <p:ext uri="{BB962C8B-B14F-4D97-AF65-F5344CB8AC3E}">
        <p14:creationId xmlns:p14="http://schemas.microsoft.com/office/powerpoint/2010/main" val="4288811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53584" y="774272"/>
            <a:ext cx="8318303" cy="646331"/>
          </a:xfrm>
          <a:prstGeom prst="rect">
            <a:avLst/>
          </a:prstGeom>
        </p:spPr>
        <p:txBody>
          <a:bodyPr wrap="none">
            <a:spAutoFit/>
          </a:bodyPr>
          <a:lstStyle/>
          <a:p>
            <a:r>
              <a:rPr lang="es-DO" sz="3600" b="1" dirty="0" smtClean="0">
                <a:solidFill>
                  <a:srgbClr val="FFFF00"/>
                </a:solidFill>
                <a:latin typeface="AR BLANCA" panose="02000000000000000000" pitchFamily="2" charset="0"/>
              </a:rPr>
              <a:t>Gestión </a:t>
            </a:r>
            <a:r>
              <a:rPr lang="es-DO" sz="3600" b="1" dirty="0">
                <a:solidFill>
                  <a:srgbClr val="FFFF00"/>
                </a:solidFill>
                <a:latin typeface="AR BLANCA" panose="02000000000000000000" pitchFamily="2" charset="0"/>
              </a:rPr>
              <a:t>que trabaja para que </a:t>
            </a:r>
            <a:r>
              <a:rPr lang="es-DO" sz="3600" b="1" dirty="0" smtClean="0">
                <a:solidFill>
                  <a:srgbClr val="FFFF00"/>
                </a:solidFill>
                <a:latin typeface="AR BLANCA" panose="02000000000000000000" pitchFamily="2" charset="0"/>
              </a:rPr>
              <a:t>Cabral avance</a:t>
            </a:r>
            <a:r>
              <a:rPr lang="es-DO" sz="2800" b="1" dirty="0" smtClean="0">
                <a:solidFill>
                  <a:srgbClr val="7030A0"/>
                </a:solidFill>
                <a:latin typeface="AR BLANCA" panose="02000000000000000000" pitchFamily="2" charset="0"/>
              </a:rPr>
              <a:t>!</a:t>
            </a:r>
            <a:endParaRPr lang="es-DO" dirty="0">
              <a:solidFill>
                <a:srgbClr val="7030A0"/>
              </a:solidFill>
              <a:latin typeface="AR BLANCA" panose="02000000000000000000" pitchFamily="2" charset="0"/>
            </a:endParaRPr>
          </a:p>
        </p:txBody>
      </p:sp>
      <p:sp>
        <p:nvSpPr>
          <p:cNvPr id="3" name="Marcador de contenido 2"/>
          <p:cNvSpPr>
            <a:spLocks noGrp="1"/>
          </p:cNvSpPr>
          <p:nvPr>
            <p:ph idx="1"/>
          </p:nvPr>
        </p:nvSpPr>
        <p:spPr>
          <a:xfrm>
            <a:off x="1753584" y="2229187"/>
            <a:ext cx="8946541" cy="4195481"/>
          </a:xfrm>
        </p:spPr>
        <p:txBody>
          <a:bodyPr>
            <a:noAutofit/>
          </a:bodyPr>
          <a:lstStyle/>
          <a:p>
            <a:pPr marL="0" indent="0">
              <a:buNone/>
            </a:pPr>
            <a:r>
              <a:rPr lang="es-DO" sz="16600" b="1" dirty="0" smtClean="0">
                <a:solidFill>
                  <a:srgbClr val="7030A0"/>
                </a:solidFill>
                <a:latin typeface="AR BERKLEY" panose="02000000000000000000" pitchFamily="2" charset="0"/>
              </a:rPr>
              <a:t>Gracias!</a:t>
            </a:r>
            <a:endParaRPr lang="es-DO" sz="16600" b="1" dirty="0">
              <a:solidFill>
                <a:srgbClr val="7030A0"/>
              </a:solidFill>
              <a:latin typeface="AR BERKLEY" panose="02000000000000000000" pitchFamily="2" charset="0"/>
            </a:endParaRPr>
          </a:p>
        </p:txBody>
      </p:sp>
    </p:spTree>
    <p:extLst>
      <p:ext uri="{BB962C8B-B14F-4D97-AF65-F5344CB8AC3E}">
        <p14:creationId xmlns:p14="http://schemas.microsoft.com/office/powerpoint/2010/main" val="201445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2489" y="1254975"/>
            <a:ext cx="9404723" cy="1400530"/>
          </a:xfrm>
        </p:spPr>
        <p:txBody>
          <a:bodyPr/>
          <a:lstStyle/>
          <a:p>
            <a:r>
              <a:rPr lang="es-ES" b="1" dirty="0" smtClean="0"/>
              <a:t>Objetivo:</a:t>
            </a:r>
            <a:endParaRPr lang="es-ES" b="1" dirty="0"/>
          </a:p>
        </p:txBody>
      </p:sp>
      <p:sp>
        <p:nvSpPr>
          <p:cNvPr id="3" name="Marcador de contenido 2"/>
          <p:cNvSpPr>
            <a:spLocks noGrp="1"/>
          </p:cNvSpPr>
          <p:nvPr>
            <p:ph idx="1"/>
          </p:nvPr>
        </p:nvSpPr>
        <p:spPr/>
        <p:txBody>
          <a:bodyPr>
            <a:normAutofit fontScale="92500"/>
          </a:bodyPr>
          <a:lstStyle/>
          <a:p>
            <a:pPr algn="just">
              <a:lnSpc>
                <a:spcPct val="150000"/>
              </a:lnSpc>
            </a:pPr>
            <a:r>
              <a:rPr lang="es-MX" b="1" i="1" dirty="0" smtClean="0">
                <a:latin typeface="Arial" panose="020B0604020202020204" pitchFamily="34" charset="0"/>
                <a:cs typeface="Arial" panose="020B0604020202020204" pitchFamily="34" charset="0"/>
              </a:rPr>
              <a:t>Los deberes propios de mi cargo me ofrecen la gratísima y honrosa oportunidad de acudir </a:t>
            </a:r>
            <a:r>
              <a:rPr lang="es-DO" b="1" i="1" dirty="0" smtClean="0">
                <a:latin typeface="Arial" panose="020B0604020202020204" pitchFamily="34" charset="0"/>
                <a:cs typeface="Arial" panose="020B0604020202020204" pitchFamily="34" charset="0"/>
              </a:rPr>
              <a:t>hoy  1ro de mayo 2022, a presentar esta memoria anual ante ustedes, el pueblo y la sociedad, de acuerdo al artículo 131 de la Ley 176-07 del Distrito Nacional y los Municipios, en las que ofreceremos informaciones detalladas de esta gestión municipal, para que cada uno de ustedes, conozcan los ingresos económicos recibidos por las diferentes fuentes establecidas por las leyes nacionales y la forma eficiente, eficaz, transparente y la calidad del gasto, tomando en cuenta, la prioridad, la participación e integración comunitaria.</a:t>
            </a:r>
            <a:endParaRPr lang="es-ES" dirty="0" smtClean="0">
              <a:latin typeface="Arial" panose="020B0604020202020204" pitchFamily="34" charset="0"/>
              <a:cs typeface="Arial" panose="020B0604020202020204" pitchFamily="34" charset="0"/>
            </a:endParaRPr>
          </a:p>
          <a:p>
            <a:endParaRPr lang="es-ES" dirty="0"/>
          </a:p>
        </p:txBody>
      </p:sp>
    </p:spTree>
    <p:extLst>
      <p:ext uri="{BB962C8B-B14F-4D97-AF65-F5344CB8AC3E}">
        <p14:creationId xmlns:p14="http://schemas.microsoft.com/office/powerpoint/2010/main" val="44410096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2588" y="1138518"/>
            <a:ext cx="9404723" cy="1400530"/>
          </a:xfrm>
        </p:spPr>
        <p:txBody>
          <a:bodyPr/>
          <a:lstStyle/>
          <a:p>
            <a:r>
              <a:rPr lang="es-ES" dirty="0" smtClean="0"/>
              <a:t>Logros de Nuestra Gestión </a:t>
            </a:r>
            <a:endParaRPr lang="es-ES" dirty="0"/>
          </a:p>
        </p:txBody>
      </p:sp>
      <p:sp>
        <p:nvSpPr>
          <p:cNvPr id="3" name="Marcador de contenido 2"/>
          <p:cNvSpPr>
            <a:spLocks noGrp="1"/>
          </p:cNvSpPr>
          <p:nvPr>
            <p:ph idx="1"/>
          </p:nvPr>
        </p:nvSpPr>
        <p:spPr/>
        <p:txBody>
          <a:bodyPr>
            <a:normAutofit fontScale="92500" lnSpcReduction="10000"/>
          </a:bodyPr>
          <a:lstStyle/>
          <a:p>
            <a:r>
              <a:rPr lang="es-DO" dirty="0"/>
              <a:t>1- Crecimiento de la Institucionalidad, creando protocolos para los procesos internos, que ahora están TODOS dentro del margen de la legalidad y cumplimiento de la ley; así como la funcionalidad de la oficina de libre acceso a la información, donde se puede solicitar y son respondidas todas las </a:t>
            </a:r>
            <a:r>
              <a:rPr lang="es-DO" dirty="0" err="1"/>
              <a:t>cuestiónates</a:t>
            </a:r>
            <a:r>
              <a:rPr lang="es-DO" dirty="0"/>
              <a:t> que tenga cualquier munícipe e interesado. </a:t>
            </a:r>
            <a:endParaRPr lang="es-ES" dirty="0"/>
          </a:p>
          <a:p>
            <a:r>
              <a:rPr lang="es-DO" dirty="0"/>
              <a:t>2- La implementación del Portal Transaccional de Compras y Contrataciones, donde ya hemos realizado entre lo más destacado, 2 Procesos de comparación de Precios y 1 Compra menor, haciendo así que este ayuntamiento no sea más una compraventa sino una institución que trabaja con transparencia y funcionalidad. </a:t>
            </a:r>
            <a:endParaRPr lang="es-ES" dirty="0"/>
          </a:p>
          <a:p>
            <a:r>
              <a:rPr lang="es-DO" dirty="0"/>
              <a:t>3-La implementación del portal web institucional, donde se han transparentado todas las documentaciones manejadas por esta institución gubernamental. URL: https://ayuntamientocabral.gob.do/</a:t>
            </a:r>
            <a:endParaRPr lang="es-ES" dirty="0"/>
          </a:p>
          <a:p>
            <a:endParaRPr lang="es-ES" dirty="0"/>
          </a:p>
        </p:txBody>
      </p:sp>
    </p:spTree>
    <p:extLst>
      <p:ext uri="{BB962C8B-B14F-4D97-AF65-F5344CB8AC3E}">
        <p14:creationId xmlns:p14="http://schemas.microsoft.com/office/powerpoint/2010/main" val="4152409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2588" y="1138518"/>
            <a:ext cx="9404723" cy="1400530"/>
          </a:xfrm>
        </p:spPr>
        <p:txBody>
          <a:bodyPr/>
          <a:lstStyle/>
          <a:p>
            <a:r>
              <a:rPr lang="es-ES" dirty="0" smtClean="0"/>
              <a:t>Logros de Nuestra Gestión </a:t>
            </a:r>
            <a:endParaRPr lang="es-ES" dirty="0"/>
          </a:p>
        </p:txBody>
      </p:sp>
      <p:sp>
        <p:nvSpPr>
          <p:cNvPr id="3" name="Marcador de contenido 2"/>
          <p:cNvSpPr>
            <a:spLocks noGrp="1"/>
          </p:cNvSpPr>
          <p:nvPr>
            <p:ph idx="1"/>
          </p:nvPr>
        </p:nvSpPr>
        <p:spPr/>
        <p:txBody>
          <a:bodyPr>
            <a:normAutofit fontScale="92500" lnSpcReduction="20000"/>
          </a:bodyPr>
          <a:lstStyle/>
          <a:p>
            <a:r>
              <a:rPr lang="es-DO" dirty="0"/>
              <a:t>Fruto de ello y del apoyo de la honorable Sala Capitular durante el año de gestión 2021, la Calificación de </a:t>
            </a:r>
            <a:r>
              <a:rPr lang="es-DO" dirty="0" err="1"/>
              <a:t>Sismap</a:t>
            </a:r>
            <a:r>
              <a:rPr lang="es-DO" dirty="0"/>
              <a:t> Municipal se encuentra en su mayor Puntaje histórico para este ayuntamiento,  con </a:t>
            </a:r>
            <a:r>
              <a:rPr lang="es-DO" dirty="0" smtClean="0"/>
              <a:t>un 50.24</a:t>
            </a:r>
            <a:r>
              <a:rPr lang="es-DO" b="1" dirty="0" smtClean="0"/>
              <a:t>%</a:t>
            </a:r>
            <a:r>
              <a:rPr lang="es-DO" dirty="0" smtClean="0"/>
              <a:t> </a:t>
            </a:r>
            <a:r>
              <a:rPr lang="es-DO" dirty="0"/>
              <a:t>(Recibimos el Ayuntamiento en 18.87% en 2020 al iniciar nuestra gestión) y estamos encaminados a ser entre los Primeros del país, contando con el apoyo este año 2022 de la Honorable Sala Capitular que será elegida el día de hoy, sin ustedes no podemos lograrlo.</a:t>
            </a:r>
            <a:endParaRPr lang="es-ES" dirty="0"/>
          </a:p>
          <a:p>
            <a:r>
              <a:rPr lang="es-DO" dirty="0"/>
              <a:t>Este aumento en la calificación nos sirvió para ser premiados por la Liga Municipal Dominicana, con el 1er Camión Compactador de desechos Sólidos en la historia de este municipio, Equipo que ya fue licitado y próximamente estará llegando a incorporarse al tren de recogida de basura de nuestra comunidad.  </a:t>
            </a:r>
            <a:endParaRPr lang="es-ES" dirty="0"/>
          </a:p>
          <a:p>
            <a:r>
              <a:rPr lang="es-DO" dirty="0"/>
              <a:t>Así como también Fuimos premiados con la aprobación de un mercado municipal, que en su momento también será licitado y construido en beneficio de todos los munícipes de esta </a:t>
            </a:r>
            <a:r>
              <a:rPr lang="es-DO" dirty="0" smtClean="0"/>
              <a:t>comunidad.</a:t>
            </a:r>
            <a:endParaRPr lang="es-ES" dirty="0"/>
          </a:p>
        </p:txBody>
      </p:sp>
    </p:spTree>
    <p:extLst>
      <p:ext uri="{BB962C8B-B14F-4D97-AF65-F5344CB8AC3E}">
        <p14:creationId xmlns:p14="http://schemas.microsoft.com/office/powerpoint/2010/main" val="193819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Logros de Nuestra Gestión </a:t>
            </a:r>
          </a:p>
        </p:txBody>
      </p:sp>
      <p:sp>
        <p:nvSpPr>
          <p:cNvPr id="3" name="Marcador de contenido 2"/>
          <p:cNvSpPr>
            <a:spLocks noGrp="1"/>
          </p:cNvSpPr>
          <p:nvPr>
            <p:ph idx="1"/>
          </p:nvPr>
        </p:nvSpPr>
        <p:spPr/>
        <p:txBody>
          <a:bodyPr/>
          <a:lstStyle/>
          <a:p>
            <a:r>
              <a:rPr lang="es-ES" dirty="0" smtClean="0"/>
              <a:t>Logramos introducir al tren de recogida de desechos otra nueva unidad, con esto hemos logrado eficientizar la recolección de desechos.</a:t>
            </a:r>
          </a:p>
          <a:p>
            <a:r>
              <a:rPr lang="es-ES" dirty="0" smtClean="0"/>
              <a:t>Logramos la reparación de nuestro gredal, que por mas de 7 años estuvo fuera de servicio, de esta forma hemos acondicionado muchos caminos vecinales. </a:t>
            </a:r>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703" y="3312731"/>
            <a:ext cx="4097166" cy="4097166"/>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74" y="2765258"/>
            <a:ext cx="5192113" cy="5192113"/>
          </a:xfrm>
          <a:prstGeom prst="rect">
            <a:avLst/>
          </a:prstGeom>
        </p:spPr>
      </p:pic>
    </p:spTree>
    <p:extLst>
      <p:ext uri="{BB962C8B-B14F-4D97-AF65-F5344CB8AC3E}">
        <p14:creationId xmlns:p14="http://schemas.microsoft.com/office/powerpoint/2010/main" val="2085538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DO" sz="4000" b="1" dirty="0"/>
              <a:t>INFORMACIONES GENERALES PROCESOS INTERNOS </a:t>
            </a:r>
            <a:endParaRPr lang="es-ES" sz="4000" b="1" dirty="0"/>
          </a:p>
        </p:txBody>
      </p:sp>
      <p:sp>
        <p:nvSpPr>
          <p:cNvPr id="5" name="Marcador de contenido 4"/>
          <p:cNvSpPr>
            <a:spLocks noGrp="1"/>
          </p:cNvSpPr>
          <p:nvPr>
            <p:ph idx="1"/>
          </p:nvPr>
        </p:nvSpPr>
        <p:spPr/>
        <p:txBody>
          <a:bodyPr/>
          <a:lstStyle/>
          <a:p>
            <a:endParaRPr lang="es-ES" dirty="0" smtClean="0"/>
          </a:p>
          <a:p>
            <a:endParaRPr lang="es-ES" dirty="0"/>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519" y="1712258"/>
            <a:ext cx="5391150" cy="4876800"/>
          </a:xfrm>
          <a:prstGeom prst="rect">
            <a:avLst/>
          </a:prstGeom>
        </p:spPr>
      </p:pic>
    </p:spTree>
    <p:extLst>
      <p:ext uri="{BB962C8B-B14F-4D97-AF65-F5344CB8AC3E}">
        <p14:creationId xmlns:p14="http://schemas.microsoft.com/office/powerpoint/2010/main" val="935627354"/>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0118" y="1367118"/>
            <a:ext cx="9404723" cy="1400530"/>
          </a:xfrm>
        </p:spPr>
        <p:txBody>
          <a:bodyPr/>
          <a:lstStyle/>
          <a:p>
            <a:r>
              <a:rPr lang="es-ES" b="1" dirty="0" smtClean="0"/>
              <a:t>Ingresos Municipales </a:t>
            </a:r>
            <a:endParaRPr lang="es-ES"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852979557"/>
              </p:ext>
            </p:extLst>
          </p:nvPr>
        </p:nvGraphicFramePr>
        <p:xfrm>
          <a:off x="240446" y="2139308"/>
          <a:ext cx="11727884" cy="2230094"/>
        </p:xfrm>
        <a:graphic>
          <a:graphicData uri="http://schemas.openxmlformats.org/drawingml/2006/table">
            <a:tbl>
              <a:tblPr firstRow="1" firstCol="1" bandRow="1">
                <a:tableStyleId>{5C22544A-7EE6-4342-B048-85BDC9FD1C3A}</a:tableStyleId>
              </a:tblPr>
              <a:tblGrid>
                <a:gridCol w="9076362"/>
                <a:gridCol w="2651522"/>
              </a:tblGrid>
              <a:tr h="438998">
                <a:tc gridSpan="2">
                  <a:txBody>
                    <a:bodyPr/>
                    <a:lstStyle/>
                    <a:p>
                      <a:pPr algn="ctr">
                        <a:lnSpc>
                          <a:spcPct val="115000"/>
                        </a:lnSpc>
                        <a:spcAft>
                          <a:spcPts val="0"/>
                        </a:spcAft>
                      </a:pPr>
                      <a:r>
                        <a:rPr lang="en-US" sz="2700" dirty="0">
                          <a:solidFill>
                            <a:schemeClr val="bg1"/>
                          </a:solidFill>
                          <a:effectLst/>
                        </a:rPr>
                        <a:t>Detalle de </a:t>
                      </a:r>
                      <a:r>
                        <a:rPr lang="en-US" sz="2700" dirty="0" err="1">
                          <a:solidFill>
                            <a:schemeClr val="bg1"/>
                          </a:solidFill>
                          <a:effectLst/>
                        </a:rPr>
                        <a:t>Ingresos</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938" marR="114938" marT="0" marB="0" anchor="ctr"/>
                </a:tc>
                <a:tc hMerge="1">
                  <a:txBody>
                    <a:bodyPr/>
                    <a:lstStyle/>
                    <a:p>
                      <a:endParaRPr lang="es-ES"/>
                    </a:p>
                  </a:txBody>
                  <a:tcPr/>
                </a:tc>
              </a:tr>
              <a:tr h="332042">
                <a:tc>
                  <a:txBody>
                    <a:bodyPr/>
                    <a:lstStyle/>
                    <a:p>
                      <a:pPr>
                        <a:lnSpc>
                          <a:spcPct val="115000"/>
                        </a:lnSpc>
                        <a:spcAft>
                          <a:spcPts val="0"/>
                        </a:spcAft>
                      </a:pPr>
                      <a:r>
                        <a:rPr lang="en-US" sz="2000" dirty="0">
                          <a:solidFill>
                            <a:schemeClr val="bg1"/>
                          </a:solidFill>
                          <a:effectLst/>
                        </a:rPr>
                        <a:t>Presupuesto Total</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938" marR="114938" marT="0" marB="0" anchor="b"/>
                </a:tc>
                <a:tc>
                  <a:txBody>
                    <a:bodyPr/>
                    <a:lstStyle/>
                    <a:p>
                      <a:pPr algn="r">
                        <a:lnSpc>
                          <a:spcPct val="115000"/>
                        </a:lnSpc>
                        <a:spcAft>
                          <a:spcPts val="0"/>
                        </a:spcAft>
                      </a:pPr>
                      <a:r>
                        <a:rPr lang="en-US" sz="2000" b="1" dirty="0">
                          <a:solidFill>
                            <a:schemeClr val="bg1"/>
                          </a:solidFill>
                          <a:effectLst/>
                        </a:rPr>
                        <a:t>41,644,814.52</a:t>
                      </a:r>
                      <a:endParaRPr lang="es-E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938" marR="114938" marT="0" marB="0" anchor="b"/>
                </a:tc>
              </a:tr>
              <a:tr h="354812">
                <a:tc>
                  <a:txBody>
                    <a:bodyPr/>
                    <a:lstStyle/>
                    <a:p>
                      <a:pPr>
                        <a:lnSpc>
                          <a:spcPct val="115000"/>
                        </a:lnSpc>
                        <a:spcAft>
                          <a:spcPts val="0"/>
                        </a:spcAft>
                      </a:pPr>
                      <a:r>
                        <a:rPr lang="en-US" sz="2000" dirty="0">
                          <a:solidFill>
                            <a:schemeClr val="bg1"/>
                          </a:solidFill>
                          <a:effectLst/>
                        </a:rPr>
                        <a:t>Presupuesto Base</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938" marR="114938" marT="0" marB="0" anchor="b"/>
                </a:tc>
                <a:tc>
                  <a:txBody>
                    <a:bodyPr/>
                    <a:lstStyle/>
                    <a:p>
                      <a:pPr algn="r">
                        <a:lnSpc>
                          <a:spcPct val="115000"/>
                        </a:lnSpc>
                        <a:spcAft>
                          <a:spcPts val="0"/>
                        </a:spcAft>
                      </a:pPr>
                      <a:r>
                        <a:rPr lang="en-US" sz="2000" b="1" dirty="0">
                          <a:solidFill>
                            <a:schemeClr val="bg1"/>
                          </a:solidFill>
                          <a:effectLst/>
                        </a:rPr>
                        <a:t>34,625,498.00</a:t>
                      </a:r>
                      <a:endParaRPr lang="es-E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938" marR="114938" marT="0" marB="0" anchor="b"/>
                </a:tc>
              </a:tr>
              <a:tr h="332042">
                <a:tc>
                  <a:txBody>
                    <a:bodyPr/>
                    <a:lstStyle/>
                    <a:p>
                      <a:pPr>
                        <a:lnSpc>
                          <a:spcPct val="115000"/>
                        </a:lnSpc>
                        <a:spcAft>
                          <a:spcPts val="0"/>
                        </a:spcAft>
                      </a:pPr>
                      <a:r>
                        <a:rPr lang="en-US" sz="2000">
                          <a:solidFill>
                            <a:schemeClr val="bg1"/>
                          </a:solidFill>
                          <a:effectLst/>
                        </a:rPr>
                        <a:t>Impuestos</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938" marR="114938" marT="0" marB="0" anchor="b"/>
                </a:tc>
                <a:tc>
                  <a:txBody>
                    <a:bodyPr/>
                    <a:lstStyle/>
                    <a:p>
                      <a:pPr algn="r">
                        <a:lnSpc>
                          <a:spcPct val="115000"/>
                        </a:lnSpc>
                        <a:spcAft>
                          <a:spcPts val="0"/>
                        </a:spcAft>
                      </a:pPr>
                      <a:r>
                        <a:rPr lang="en-US" sz="2000" b="1" dirty="0">
                          <a:solidFill>
                            <a:schemeClr val="bg1"/>
                          </a:solidFill>
                          <a:effectLst/>
                        </a:rPr>
                        <a:t>746,895.00</a:t>
                      </a:r>
                      <a:endParaRPr lang="es-E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938" marR="114938" marT="0" marB="0" anchor="b"/>
                </a:tc>
              </a:tr>
              <a:tr h="332042">
                <a:tc>
                  <a:txBody>
                    <a:bodyPr/>
                    <a:lstStyle/>
                    <a:p>
                      <a:pPr>
                        <a:lnSpc>
                          <a:spcPct val="115000"/>
                        </a:lnSpc>
                        <a:spcAft>
                          <a:spcPts val="0"/>
                        </a:spcAft>
                      </a:pPr>
                      <a:r>
                        <a:rPr lang="es-DO" sz="2000" dirty="0">
                          <a:solidFill>
                            <a:schemeClr val="bg1"/>
                          </a:solidFill>
                          <a:effectLst/>
                        </a:rPr>
                        <a:t>Ventas de Bienes y Servicios</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938" marR="114938" marT="0" marB="0" anchor="b"/>
                </a:tc>
                <a:tc>
                  <a:txBody>
                    <a:bodyPr/>
                    <a:lstStyle/>
                    <a:p>
                      <a:pPr algn="r">
                        <a:lnSpc>
                          <a:spcPct val="115000"/>
                        </a:lnSpc>
                        <a:spcAft>
                          <a:spcPts val="0"/>
                        </a:spcAft>
                      </a:pPr>
                      <a:r>
                        <a:rPr lang="en-US" sz="2000" b="1" dirty="0">
                          <a:solidFill>
                            <a:schemeClr val="bg1"/>
                          </a:solidFill>
                          <a:effectLst/>
                        </a:rPr>
                        <a:t>515,084.00</a:t>
                      </a:r>
                      <a:endParaRPr lang="es-E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938" marR="114938" marT="0" marB="0" anchor="b"/>
                </a:tc>
              </a:tr>
              <a:tr h="332042">
                <a:tc>
                  <a:txBody>
                    <a:bodyPr/>
                    <a:lstStyle/>
                    <a:p>
                      <a:pPr>
                        <a:lnSpc>
                          <a:spcPct val="115000"/>
                        </a:lnSpc>
                        <a:spcAft>
                          <a:spcPts val="0"/>
                        </a:spcAft>
                      </a:pPr>
                      <a:r>
                        <a:rPr lang="es-DO" sz="2000" dirty="0" smtClean="0">
                          <a:solidFill>
                            <a:schemeClr val="bg1"/>
                          </a:solidFill>
                          <a:effectLst/>
                        </a:rPr>
                        <a:t>Restimación </a:t>
                      </a:r>
                      <a:r>
                        <a:rPr lang="es-DO" sz="2000" dirty="0">
                          <a:solidFill>
                            <a:schemeClr val="bg1"/>
                          </a:solidFill>
                          <a:effectLst/>
                        </a:rPr>
                        <a:t>del ahorro 2020 Otros Ingresos y Permisos</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938" marR="114938" marT="0" marB="0" anchor="b"/>
                </a:tc>
                <a:tc>
                  <a:txBody>
                    <a:bodyPr/>
                    <a:lstStyle/>
                    <a:p>
                      <a:pPr algn="r">
                        <a:lnSpc>
                          <a:spcPct val="115000"/>
                        </a:lnSpc>
                        <a:spcAft>
                          <a:spcPts val="0"/>
                        </a:spcAft>
                      </a:pPr>
                      <a:r>
                        <a:rPr lang="en-US" sz="2000" b="1" dirty="0">
                          <a:solidFill>
                            <a:schemeClr val="bg1"/>
                          </a:solidFill>
                          <a:effectLst/>
                        </a:rPr>
                        <a:t>5,757,337.52</a:t>
                      </a:r>
                      <a:endParaRPr lang="es-E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938" marR="114938" marT="0" marB="0" anchor="b"/>
                </a:tc>
              </a:tr>
            </a:tbl>
          </a:graphicData>
        </a:graphic>
      </p:graphicFrame>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0494" y="4456909"/>
            <a:ext cx="2401091" cy="2401091"/>
          </a:xfrm>
          <a:prstGeom prst="rect">
            <a:avLst/>
          </a:prstGeom>
        </p:spPr>
      </p:pic>
    </p:spTree>
    <p:extLst>
      <p:ext uri="{BB962C8B-B14F-4D97-AF65-F5344CB8AC3E}">
        <p14:creationId xmlns:p14="http://schemas.microsoft.com/office/powerpoint/2010/main" val="855034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1958" y="681318"/>
            <a:ext cx="9404723" cy="1400530"/>
          </a:xfrm>
        </p:spPr>
        <p:txBody>
          <a:bodyPr/>
          <a:lstStyle/>
          <a:p>
            <a:r>
              <a:rPr lang="es-ES" b="1" dirty="0" smtClean="0"/>
              <a:t>              Gastos Municipales</a:t>
            </a:r>
            <a:br>
              <a:rPr lang="es-ES" b="1" dirty="0" smtClean="0"/>
            </a:br>
            <a:r>
              <a:rPr lang="es-ES" b="1" dirty="0" smtClean="0"/>
              <a:t>              Personal y Servicios</a:t>
            </a:r>
            <a:endParaRPr lang="es-ES"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76044649"/>
              </p:ext>
            </p:extLst>
          </p:nvPr>
        </p:nvGraphicFramePr>
        <p:xfrm>
          <a:off x="855907" y="2306455"/>
          <a:ext cx="10066220" cy="3487674"/>
        </p:xfrm>
        <a:graphic>
          <a:graphicData uri="http://schemas.openxmlformats.org/drawingml/2006/table">
            <a:tbl>
              <a:tblPr firstRow="1" firstCol="1" bandRow="1">
                <a:tableStyleId>{5C22544A-7EE6-4342-B048-85BDC9FD1C3A}</a:tableStyleId>
              </a:tblPr>
              <a:tblGrid>
                <a:gridCol w="7790379"/>
                <a:gridCol w="2275841"/>
              </a:tblGrid>
              <a:tr h="376799">
                <a:tc>
                  <a:txBody>
                    <a:bodyPr/>
                    <a:lstStyle/>
                    <a:p>
                      <a:pPr algn="ctr">
                        <a:lnSpc>
                          <a:spcPct val="115000"/>
                        </a:lnSpc>
                        <a:spcAft>
                          <a:spcPts val="0"/>
                        </a:spcAft>
                      </a:pPr>
                      <a:r>
                        <a:rPr lang="en-US" sz="2300" dirty="0">
                          <a:solidFill>
                            <a:schemeClr val="bg1"/>
                          </a:solidFill>
                          <a:effectLst/>
                        </a:rPr>
                        <a:t>Detalle de Gastos</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ctr"/>
                </a:tc>
                <a:tc>
                  <a:txBody>
                    <a:bodyPr/>
                    <a:lstStyle/>
                    <a:p>
                      <a:pPr>
                        <a:lnSpc>
                          <a:spcPct val="115000"/>
                        </a:lnSpc>
                      </a:pPr>
                      <a:endParaRPr lang="es-ES" sz="1600">
                        <a:effectLst/>
                        <a:latin typeface="Calibri" panose="020F0502020204030204" pitchFamily="34" charset="0"/>
                        <a:cs typeface="Times New Roman" panose="02020603050405020304" pitchFamily="18" charset="0"/>
                      </a:endParaRPr>
                    </a:p>
                  </a:txBody>
                  <a:tcPr marL="98653" marR="98653" marT="0" marB="0" anchor="ctr"/>
                </a:tc>
              </a:tr>
              <a:tr h="377072">
                <a:tc>
                  <a:txBody>
                    <a:bodyPr/>
                    <a:lstStyle/>
                    <a:p>
                      <a:pPr>
                        <a:lnSpc>
                          <a:spcPct val="115000"/>
                        </a:lnSpc>
                        <a:spcAft>
                          <a:spcPts val="0"/>
                        </a:spcAft>
                      </a:pPr>
                      <a:r>
                        <a:rPr lang="es-DO" sz="1700">
                          <a:solidFill>
                            <a:schemeClr val="bg1"/>
                          </a:solidFill>
                          <a:effectLst/>
                        </a:rPr>
                        <a:t>PERSONAL, GESTIÓN Y ADMINISTRACIÓN DE SERVICIOS PÚBLICOS</a:t>
                      </a:r>
                      <a:endParaRPr lang="es-E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c>
                  <a:txBody>
                    <a:bodyPr/>
                    <a:lstStyle/>
                    <a:p>
                      <a:pPr algn="ctr">
                        <a:lnSpc>
                          <a:spcPct val="115000"/>
                        </a:lnSpc>
                        <a:spcAft>
                          <a:spcPts val="0"/>
                        </a:spcAft>
                      </a:pPr>
                      <a:r>
                        <a:rPr lang="en-US" sz="2300" b="1" dirty="0">
                          <a:solidFill>
                            <a:schemeClr val="bg1"/>
                          </a:solidFill>
                          <a:effectLst/>
                        </a:rPr>
                        <a:t>21,366,105.90</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ctr"/>
                </a:tc>
              </a:tr>
              <a:tr h="284996">
                <a:tc>
                  <a:txBody>
                    <a:bodyPr/>
                    <a:lstStyle/>
                    <a:p>
                      <a:pPr>
                        <a:lnSpc>
                          <a:spcPct val="115000"/>
                        </a:lnSpc>
                        <a:spcAft>
                          <a:spcPts val="0"/>
                        </a:spcAft>
                      </a:pPr>
                      <a:r>
                        <a:rPr lang="es-DO" sz="1700">
                          <a:solidFill>
                            <a:schemeClr val="bg1"/>
                          </a:solidFill>
                          <a:effectLst/>
                        </a:rPr>
                        <a:t>Administracion Municipal: Salarios, Prestaciones, Sueldo 13</a:t>
                      </a:r>
                      <a:endParaRPr lang="es-E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c>
                  <a:txBody>
                    <a:bodyPr/>
                    <a:lstStyle/>
                    <a:p>
                      <a:pPr algn="r">
                        <a:lnSpc>
                          <a:spcPct val="115000"/>
                        </a:lnSpc>
                        <a:spcAft>
                          <a:spcPts val="0"/>
                        </a:spcAft>
                      </a:pPr>
                      <a:r>
                        <a:rPr lang="en-US" sz="1700" b="1" dirty="0">
                          <a:solidFill>
                            <a:schemeClr val="bg1"/>
                          </a:solidFill>
                          <a:effectLst/>
                        </a:rPr>
                        <a:t>11,879,169.28</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r>
              <a:tr h="284996">
                <a:tc>
                  <a:txBody>
                    <a:bodyPr/>
                    <a:lstStyle/>
                    <a:p>
                      <a:pPr>
                        <a:lnSpc>
                          <a:spcPct val="115000"/>
                        </a:lnSpc>
                        <a:spcAft>
                          <a:spcPts val="0"/>
                        </a:spcAft>
                      </a:pPr>
                      <a:r>
                        <a:rPr lang="en-US" sz="1700">
                          <a:solidFill>
                            <a:schemeClr val="bg1"/>
                          </a:solidFill>
                          <a:effectLst/>
                        </a:rPr>
                        <a:t>SERVICIOS ADMINISTRATIVOS Y FINANCIEROS</a:t>
                      </a:r>
                      <a:endParaRPr lang="es-E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c>
                  <a:txBody>
                    <a:bodyPr/>
                    <a:lstStyle/>
                    <a:p>
                      <a:pPr algn="r">
                        <a:lnSpc>
                          <a:spcPct val="115000"/>
                        </a:lnSpc>
                        <a:spcAft>
                          <a:spcPts val="0"/>
                        </a:spcAft>
                      </a:pPr>
                      <a:r>
                        <a:rPr lang="en-US" sz="1700" b="1" dirty="0">
                          <a:solidFill>
                            <a:schemeClr val="bg1"/>
                          </a:solidFill>
                          <a:effectLst/>
                        </a:rPr>
                        <a:t>3,480,131.20</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r>
              <a:tr h="284996">
                <a:tc>
                  <a:txBody>
                    <a:bodyPr/>
                    <a:lstStyle/>
                    <a:p>
                      <a:pPr>
                        <a:lnSpc>
                          <a:spcPct val="115000"/>
                        </a:lnSpc>
                        <a:spcAft>
                          <a:spcPts val="0"/>
                        </a:spcAft>
                      </a:pPr>
                      <a:r>
                        <a:rPr lang="es-DO" sz="1700" dirty="0">
                          <a:solidFill>
                            <a:schemeClr val="bg1"/>
                          </a:solidFill>
                          <a:effectLst/>
                        </a:rPr>
                        <a:t>GESTIÓN URBANA, PLANEACIÓN Y REGULACIÓN USO DE SUELO</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c>
                  <a:txBody>
                    <a:bodyPr/>
                    <a:lstStyle/>
                    <a:p>
                      <a:pPr algn="r">
                        <a:lnSpc>
                          <a:spcPct val="115000"/>
                        </a:lnSpc>
                        <a:spcAft>
                          <a:spcPts val="0"/>
                        </a:spcAft>
                      </a:pPr>
                      <a:r>
                        <a:rPr lang="en-US" sz="1700" b="1" dirty="0">
                          <a:solidFill>
                            <a:schemeClr val="bg1"/>
                          </a:solidFill>
                          <a:effectLst/>
                        </a:rPr>
                        <a:t>220,000.00</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r>
              <a:tr h="284996">
                <a:tc>
                  <a:txBody>
                    <a:bodyPr/>
                    <a:lstStyle/>
                    <a:p>
                      <a:pPr>
                        <a:lnSpc>
                          <a:spcPct val="115000"/>
                        </a:lnSpc>
                        <a:spcAft>
                          <a:spcPts val="0"/>
                        </a:spcAft>
                      </a:pPr>
                      <a:r>
                        <a:rPr lang="es-DO" sz="1700" dirty="0">
                          <a:solidFill>
                            <a:schemeClr val="bg1"/>
                          </a:solidFill>
                          <a:effectLst/>
                        </a:rPr>
                        <a:t>FORMULACIÓN DE PLANES, PROYECTOS Y PROGRAMAS</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c>
                  <a:txBody>
                    <a:bodyPr/>
                    <a:lstStyle/>
                    <a:p>
                      <a:pPr algn="r">
                        <a:lnSpc>
                          <a:spcPct val="115000"/>
                        </a:lnSpc>
                        <a:spcAft>
                          <a:spcPts val="0"/>
                        </a:spcAft>
                      </a:pPr>
                      <a:r>
                        <a:rPr lang="en-US" sz="1700" b="1" dirty="0">
                          <a:solidFill>
                            <a:schemeClr val="bg1"/>
                          </a:solidFill>
                          <a:effectLst/>
                        </a:rPr>
                        <a:t>191,000.00</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r>
              <a:tr h="284996">
                <a:tc>
                  <a:txBody>
                    <a:bodyPr/>
                    <a:lstStyle/>
                    <a:p>
                      <a:pPr>
                        <a:lnSpc>
                          <a:spcPct val="115000"/>
                        </a:lnSpc>
                        <a:spcAft>
                          <a:spcPts val="0"/>
                        </a:spcAft>
                      </a:pPr>
                      <a:r>
                        <a:rPr lang="es-DO" sz="1700">
                          <a:solidFill>
                            <a:schemeClr val="bg1"/>
                          </a:solidFill>
                          <a:effectLst/>
                        </a:rPr>
                        <a:t>ORNATO Y SANEAMIENTO DE CALLES, PLAZAS Y PARQUES</a:t>
                      </a:r>
                      <a:endParaRPr lang="es-E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c>
                  <a:txBody>
                    <a:bodyPr/>
                    <a:lstStyle/>
                    <a:p>
                      <a:pPr algn="r">
                        <a:lnSpc>
                          <a:spcPct val="115000"/>
                        </a:lnSpc>
                        <a:spcAft>
                          <a:spcPts val="0"/>
                        </a:spcAft>
                      </a:pPr>
                      <a:r>
                        <a:rPr lang="en-US" sz="1700" b="1" dirty="0">
                          <a:solidFill>
                            <a:schemeClr val="bg1"/>
                          </a:solidFill>
                          <a:effectLst/>
                        </a:rPr>
                        <a:t>1,906,200.00</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r>
              <a:tr h="284996">
                <a:tc>
                  <a:txBody>
                    <a:bodyPr/>
                    <a:lstStyle/>
                    <a:p>
                      <a:pPr>
                        <a:lnSpc>
                          <a:spcPct val="115000"/>
                        </a:lnSpc>
                        <a:spcAft>
                          <a:spcPts val="0"/>
                        </a:spcAft>
                      </a:pPr>
                      <a:r>
                        <a:rPr lang="en-US" sz="1700">
                          <a:solidFill>
                            <a:schemeClr val="bg1"/>
                          </a:solidFill>
                          <a:effectLst/>
                        </a:rPr>
                        <a:t>MANEJO DE RESIDUOS SÓLIDOS</a:t>
                      </a:r>
                      <a:endParaRPr lang="es-E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c>
                  <a:txBody>
                    <a:bodyPr/>
                    <a:lstStyle/>
                    <a:p>
                      <a:pPr algn="r">
                        <a:lnSpc>
                          <a:spcPct val="115000"/>
                        </a:lnSpc>
                        <a:spcAft>
                          <a:spcPts val="0"/>
                        </a:spcAft>
                      </a:pPr>
                      <a:r>
                        <a:rPr lang="en-US" sz="1700" b="1" dirty="0">
                          <a:solidFill>
                            <a:schemeClr val="bg1"/>
                          </a:solidFill>
                          <a:effectLst/>
                        </a:rPr>
                        <a:t>2,581,405.42</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r>
              <a:tr h="284996">
                <a:tc>
                  <a:txBody>
                    <a:bodyPr/>
                    <a:lstStyle/>
                    <a:p>
                      <a:pPr>
                        <a:lnSpc>
                          <a:spcPct val="115000"/>
                        </a:lnSpc>
                        <a:spcAft>
                          <a:spcPts val="0"/>
                        </a:spcAft>
                      </a:pPr>
                      <a:r>
                        <a:rPr lang="es-DO" sz="1700">
                          <a:solidFill>
                            <a:schemeClr val="bg1"/>
                          </a:solidFill>
                          <a:effectLst/>
                        </a:rPr>
                        <a:t>SUPERVISIÓN Y ADMINISTRACIÓN DE CEMENTERIOS</a:t>
                      </a:r>
                      <a:endParaRPr lang="es-E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c>
                  <a:txBody>
                    <a:bodyPr/>
                    <a:lstStyle/>
                    <a:p>
                      <a:pPr algn="r">
                        <a:lnSpc>
                          <a:spcPct val="115000"/>
                        </a:lnSpc>
                        <a:spcAft>
                          <a:spcPts val="0"/>
                        </a:spcAft>
                      </a:pPr>
                      <a:r>
                        <a:rPr lang="en-US" sz="1700" b="1" dirty="0">
                          <a:solidFill>
                            <a:schemeClr val="bg1"/>
                          </a:solidFill>
                          <a:effectLst/>
                        </a:rPr>
                        <a:t>310,400.00</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r>
              <a:tr h="284996">
                <a:tc>
                  <a:txBody>
                    <a:bodyPr/>
                    <a:lstStyle/>
                    <a:p>
                      <a:pPr>
                        <a:lnSpc>
                          <a:spcPct val="115000"/>
                        </a:lnSpc>
                        <a:spcAft>
                          <a:spcPts val="0"/>
                        </a:spcAft>
                      </a:pPr>
                      <a:r>
                        <a:rPr lang="en-US" sz="1700">
                          <a:solidFill>
                            <a:schemeClr val="bg1"/>
                          </a:solidFill>
                          <a:effectLst/>
                        </a:rPr>
                        <a:t>SEGURIDAD Y VIGILANCIA CIUDADANA</a:t>
                      </a:r>
                      <a:endParaRPr lang="es-E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c>
                  <a:txBody>
                    <a:bodyPr/>
                    <a:lstStyle/>
                    <a:p>
                      <a:pPr algn="r">
                        <a:lnSpc>
                          <a:spcPct val="115000"/>
                        </a:lnSpc>
                        <a:spcAft>
                          <a:spcPts val="0"/>
                        </a:spcAft>
                      </a:pPr>
                      <a:r>
                        <a:rPr lang="en-US" sz="1700" b="1" dirty="0">
                          <a:solidFill>
                            <a:schemeClr val="bg1"/>
                          </a:solidFill>
                          <a:effectLst/>
                        </a:rPr>
                        <a:t>320,800.00</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r>
              <a:tr h="284996">
                <a:tc>
                  <a:txBody>
                    <a:bodyPr/>
                    <a:lstStyle/>
                    <a:p>
                      <a:pPr>
                        <a:lnSpc>
                          <a:spcPct val="115000"/>
                        </a:lnSpc>
                        <a:spcAft>
                          <a:spcPts val="0"/>
                        </a:spcAft>
                      </a:pPr>
                      <a:r>
                        <a:rPr lang="es-DO" sz="1700" dirty="0">
                          <a:solidFill>
                            <a:schemeClr val="bg1"/>
                          </a:solidFill>
                          <a:effectLst/>
                        </a:rPr>
                        <a:t>PREVENCIÓN Y EXTINCIÓN DE INCENDIOS</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c>
                  <a:txBody>
                    <a:bodyPr/>
                    <a:lstStyle/>
                    <a:p>
                      <a:pPr algn="r">
                        <a:lnSpc>
                          <a:spcPct val="115000"/>
                        </a:lnSpc>
                        <a:spcAft>
                          <a:spcPts val="0"/>
                        </a:spcAft>
                      </a:pPr>
                      <a:r>
                        <a:rPr lang="en-US" sz="1700" b="1" dirty="0">
                          <a:solidFill>
                            <a:schemeClr val="bg1"/>
                          </a:solidFill>
                          <a:effectLst/>
                        </a:rPr>
                        <a:t>477,000.00</a:t>
                      </a:r>
                      <a:endPar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8653" marR="98653" marT="0" marB="0" anchor="b"/>
                </a:tc>
              </a:tr>
            </a:tbl>
          </a:graphicData>
        </a:graphic>
      </p:graphicFrame>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7256" y="5426015"/>
            <a:ext cx="1613140" cy="1613140"/>
          </a:xfrm>
          <a:prstGeom prst="rect">
            <a:avLst/>
          </a:prstGeom>
        </p:spPr>
      </p:pic>
    </p:spTree>
    <p:extLst>
      <p:ext uri="{BB962C8B-B14F-4D97-AF65-F5344CB8AC3E}">
        <p14:creationId xmlns:p14="http://schemas.microsoft.com/office/powerpoint/2010/main" val="1877801001"/>
      </p:ext>
    </p:extLst>
  </p:cSld>
  <p:clrMapOvr>
    <a:masterClrMapping/>
  </p:clrMapOvr>
  <p:transition spd="med">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11828</TotalTime>
  <Words>953</Words>
  <Application>Microsoft Office PowerPoint</Application>
  <PresentationFormat>Panorámica</PresentationFormat>
  <Paragraphs>131</Paragraphs>
  <Slides>24</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24</vt:i4>
      </vt:variant>
    </vt:vector>
  </HeadingPairs>
  <TitlesOfParts>
    <vt:vector size="34" baseType="lpstr">
      <vt:lpstr>AR BERKLEY</vt:lpstr>
      <vt:lpstr>AR BLANCA</vt:lpstr>
      <vt:lpstr>Arial</vt:lpstr>
      <vt:lpstr>Bookman Old Style</vt:lpstr>
      <vt:lpstr>Calibri</vt:lpstr>
      <vt:lpstr>Century Gothic</vt:lpstr>
      <vt:lpstr>Times New Roman</vt:lpstr>
      <vt:lpstr>Wingdings</vt:lpstr>
      <vt:lpstr>Wingdings 3</vt:lpstr>
      <vt:lpstr>Ion</vt:lpstr>
      <vt:lpstr>RENDICION DE CUENTAS 2021 </vt:lpstr>
      <vt:lpstr>Presentación de PowerPoint</vt:lpstr>
      <vt:lpstr>Objetivo:</vt:lpstr>
      <vt:lpstr>Logros de Nuestra Gestión </vt:lpstr>
      <vt:lpstr>Logros de Nuestra Gestión </vt:lpstr>
      <vt:lpstr>Logros de Nuestra Gestión </vt:lpstr>
      <vt:lpstr>INFORMACIONES GENERALES PROCESOS INTERNOS </vt:lpstr>
      <vt:lpstr>Ingresos Municipales </vt:lpstr>
      <vt:lpstr>              Gastos Municipales               Personal y Servicios</vt:lpstr>
      <vt:lpstr>               Gastos Municipales                         Inversión  </vt:lpstr>
      <vt:lpstr>                 Obras Generales</vt:lpstr>
      <vt:lpstr>Obras Municipales</vt:lpstr>
      <vt:lpstr>         Presupuesto Participativo</vt:lpstr>
      <vt:lpstr>Obras Municipales</vt:lpstr>
      <vt:lpstr>Obras Municipales</vt:lpstr>
      <vt:lpstr>Obras Municipales</vt:lpstr>
      <vt:lpstr>Obras Municipales</vt:lpstr>
      <vt:lpstr>Obras Municipales</vt:lpstr>
      <vt:lpstr>Obras Municipales</vt:lpstr>
      <vt:lpstr>Obras Gestionadas: Esquina Caliente </vt:lpstr>
      <vt:lpstr>Obras Gestionadas: Baden de la Gastón </vt:lpstr>
      <vt:lpstr>Genero, Educación y Salud. 3,380,952.60</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RENDICION DE CUENTAS 2021</dc:title>
  <dc:creator>BRAYAN O´CONNER</dc:creator>
  <cp:lastModifiedBy>Rafael Ferreras Feliz</cp:lastModifiedBy>
  <cp:revision>34</cp:revision>
  <dcterms:created xsi:type="dcterms:W3CDTF">2022-04-21T18:20:24Z</dcterms:created>
  <dcterms:modified xsi:type="dcterms:W3CDTF">2022-05-01T19:43:39Z</dcterms:modified>
</cp:coreProperties>
</file>